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4"/>
  </p:notesMasterIdLst>
  <p:sldIdLst>
    <p:sldId id="3041" r:id="rId3"/>
    <p:sldId id="431" r:id="rId4"/>
    <p:sldId id="3044" r:id="rId5"/>
    <p:sldId id="3042" r:id="rId6"/>
    <p:sldId id="3048" r:id="rId7"/>
    <p:sldId id="257" r:id="rId8"/>
    <p:sldId id="3050" r:id="rId9"/>
    <p:sldId id="3039" r:id="rId10"/>
    <p:sldId id="489" r:id="rId11"/>
    <p:sldId id="506" r:id="rId12"/>
    <p:sldId id="519" r:id="rId13"/>
    <p:sldId id="3049" r:id="rId14"/>
    <p:sldId id="390" r:id="rId15"/>
    <p:sldId id="3035" r:id="rId16"/>
    <p:sldId id="3047" r:id="rId17"/>
    <p:sldId id="3054" r:id="rId18"/>
    <p:sldId id="256" r:id="rId19"/>
    <p:sldId id="3036" r:id="rId20"/>
    <p:sldId id="437" r:id="rId21"/>
    <p:sldId id="3051" r:id="rId22"/>
    <p:sldId id="3053"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3FC4"/>
    <a:srgbClr val="D1D7FF"/>
    <a:srgbClr val="C414C2"/>
    <a:srgbClr val="BDC0FF"/>
    <a:srgbClr val="CFD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74"/>
    <p:restoredTop sz="96029"/>
  </p:normalViewPr>
  <p:slideViewPr>
    <p:cSldViewPr snapToGrid="0" snapToObjects="1">
      <p:cViewPr varScale="1">
        <p:scale>
          <a:sx n="110" d="100"/>
          <a:sy n="110" d="100"/>
        </p:scale>
        <p:origin x="55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11D473-0CF8-4E77-8DA2-242D160C47DC}" type="doc">
      <dgm:prSet loTypeId="urn:microsoft.com/office/officeart/2005/8/layout/hList3" loCatId="list" qsTypeId="urn:microsoft.com/office/officeart/2005/8/quickstyle/simple5" qsCatId="simple" csTypeId="urn:microsoft.com/office/officeart/2005/8/colors/colorful5" csCatId="colorful" phldr="1"/>
      <dgm:spPr/>
      <dgm:t>
        <a:bodyPr/>
        <a:lstStyle/>
        <a:p>
          <a:endParaRPr lang="fr-FR"/>
        </a:p>
      </dgm:t>
    </dgm:pt>
    <dgm:pt modelId="{629F5C9E-CD78-4213-9B44-3960B7999739}" type="pres">
      <dgm:prSet presAssocID="{6611D473-0CF8-4E77-8DA2-242D160C47DC}" presName="composite" presStyleCnt="0">
        <dgm:presLayoutVars>
          <dgm:chMax val="1"/>
          <dgm:dir/>
          <dgm:resizeHandles val="exact"/>
        </dgm:presLayoutVars>
      </dgm:prSet>
      <dgm:spPr/>
    </dgm:pt>
  </dgm:ptLst>
  <dgm:cxnLst>
    <dgm:cxn modelId="{E265F589-164A-4285-B927-F47F3BCF2BF7}" type="presOf" srcId="{6611D473-0CF8-4E77-8DA2-242D160C47DC}" destId="{629F5C9E-CD78-4213-9B44-3960B7999739}" srcOrd="0"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B586FF-3720-7E4E-BACA-23DF5CEE25B1}"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fr-FR"/>
        </a:p>
      </dgm:t>
    </dgm:pt>
    <dgm:pt modelId="{81B21B47-0DA9-AD49-933E-C942115F3C26}">
      <dgm:prSet phldrT="[Texte]" custT="1">
        <dgm:style>
          <a:lnRef idx="0">
            <a:schemeClr val="accent1"/>
          </a:lnRef>
          <a:fillRef idx="3">
            <a:schemeClr val="accent1"/>
          </a:fillRef>
          <a:effectRef idx="3">
            <a:schemeClr val="accent1"/>
          </a:effectRef>
          <a:fontRef idx="minor">
            <a:schemeClr val="lt1"/>
          </a:fontRef>
        </dgm:style>
      </dgm:prSet>
      <dgm:spPr>
        <a:ln/>
      </dgm:spPr>
      <dgm:t>
        <a:bodyPr spcFirstLastPara="0" vert="horz" wrap="square" lIns="12700" tIns="12700" rIns="12700" bIns="12700" numCol="1" spcCol="1270" anchor="ctr" anchorCtr="0"/>
        <a:lstStyle/>
        <a:p>
          <a:pPr marL="0" lvl="0" indent="0" algn="l" defTabSz="889000" rtl="0">
            <a:lnSpc>
              <a:spcPct val="90000"/>
            </a:lnSpc>
            <a:spcBef>
              <a:spcPct val="0"/>
            </a:spcBef>
            <a:spcAft>
              <a:spcPct val="35000"/>
            </a:spcAft>
            <a:buNone/>
          </a:pPr>
          <a:endParaRPr lang="fr-FR" sz="2000" b="1" kern="1200" dirty="0">
            <a:solidFill>
              <a:prstClr val="black"/>
            </a:solidFill>
            <a:latin typeface="Calibri"/>
            <a:ea typeface="+mn-ea"/>
            <a:cs typeface="+mn-cs"/>
          </a:endParaRPr>
        </a:p>
      </dgm:t>
    </dgm:pt>
    <dgm:pt modelId="{D9DE8DFE-3D4C-8B43-BE3F-2859C0FE778C}" type="parTrans" cxnId="{790CEBA9-2CFF-0444-888E-BEE23D1DC810}">
      <dgm:prSet/>
      <dgm:spPr/>
      <dgm:t>
        <a:bodyPr/>
        <a:lstStyle/>
        <a:p>
          <a:endParaRPr lang="fr-FR"/>
        </a:p>
      </dgm:t>
    </dgm:pt>
    <dgm:pt modelId="{888FC664-D572-5346-814F-F651BE1A24E1}" type="sibTrans" cxnId="{790CEBA9-2CFF-0444-888E-BEE23D1DC810}">
      <dgm:prSet/>
      <dgm:spPr>
        <a:solidFill>
          <a:schemeClr val="bg1"/>
        </a:solidFill>
        <a:ln>
          <a:noFill/>
        </a:ln>
      </dgm:spPr>
      <dgm:t>
        <a:bodyPr/>
        <a:lstStyle/>
        <a:p>
          <a:pPr rtl="0"/>
          <a:endParaRPr lang="fr-FR"/>
        </a:p>
      </dgm:t>
    </dgm:pt>
    <dgm:pt modelId="{960A5F1A-358E-2C40-83B0-879B0388F868}">
      <dgm:prSet phldrT="[Texte]" custT="1">
        <dgm:style>
          <a:lnRef idx="0">
            <a:schemeClr val="accent3"/>
          </a:lnRef>
          <a:fillRef idx="3">
            <a:schemeClr val="accent3"/>
          </a:fillRef>
          <a:effectRef idx="3">
            <a:schemeClr val="accent3"/>
          </a:effectRef>
          <a:fontRef idx="minor">
            <a:schemeClr val="lt1"/>
          </a:fontRef>
        </dgm:style>
      </dgm:prSet>
      <dgm:spPr>
        <a:ln/>
      </dgm:spPr>
      <dgm:t>
        <a:bodyPr spcFirstLastPara="0" vert="horz" wrap="square" lIns="5715" tIns="5715" rIns="5715" bIns="5715" numCol="1" spcCol="1270" anchor="ctr" anchorCtr="0"/>
        <a:lstStyle/>
        <a:p>
          <a:pPr marL="0" lvl="0" indent="0" algn="l" defTabSz="400050" rtl="0">
            <a:lnSpc>
              <a:spcPct val="90000"/>
            </a:lnSpc>
            <a:spcBef>
              <a:spcPct val="0"/>
            </a:spcBef>
            <a:spcAft>
              <a:spcPct val="35000"/>
            </a:spcAft>
            <a:buNone/>
          </a:pPr>
          <a:endParaRPr lang="fr-FR" sz="2000" b="1" kern="1200" dirty="0">
            <a:solidFill>
              <a:prstClr val="black"/>
            </a:solidFill>
            <a:latin typeface="Calibri"/>
            <a:ea typeface="+mn-ea"/>
            <a:cs typeface="+mn-cs"/>
          </a:endParaRPr>
        </a:p>
      </dgm:t>
    </dgm:pt>
    <dgm:pt modelId="{7D6755E0-493F-C040-BCB9-3DD3BD37E3EB}" type="parTrans" cxnId="{400FE48C-D086-2D4F-B7DE-CE03E08F574C}">
      <dgm:prSet/>
      <dgm:spPr/>
      <dgm:t>
        <a:bodyPr/>
        <a:lstStyle/>
        <a:p>
          <a:endParaRPr lang="fr-FR"/>
        </a:p>
      </dgm:t>
    </dgm:pt>
    <dgm:pt modelId="{48865BE5-929E-8840-84D5-6BB1E0045F0D}" type="sibTrans" cxnId="{400FE48C-D086-2D4F-B7DE-CE03E08F574C}">
      <dgm:prSet/>
      <dgm:spPr>
        <a:solidFill>
          <a:schemeClr val="bg1"/>
        </a:solidFill>
        <a:ln>
          <a:noFill/>
        </a:ln>
      </dgm:spPr>
      <dgm:t>
        <a:bodyPr/>
        <a:lstStyle/>
        <a:p>
          <a:pPr rtl="0"/>
          <a:endParaRPr lang="fr-FR"/>
        </a:p>
      </dgm:t>
    </dgm:pt>
    <dgm:pt modelId="{D2696512-9E03-514F-902E-365B20821C04}">
      <dgm:prSet phldrT="[Texte]" custT="1">
        <dgm:style>
          <a:lnRef idx="0">
            <a:schemeClr val="accent6"/>
          </a:lnRef>
          <a:fillRef idx="3">
            <a:schemeClr val="accent6"/>
          </a:fillRef>
          <a:effectRef idx="3">
            <a:schemeClr val="accent6"/>
          </a:effectRef>
          <a:fontRef idx="minor">
            <a:schemeClr val="lt1"/>
          </a:fontRef>
        </dgm:style>
      </dgm:prSet>
      <dgm:spPr>
        <a:ln/>
      </dgm:spPr>
      <dgm:t>
        <a:bodyPr spcFirstLastPara="0" vert="horz" wrap="square" lIns="8255" tIns="8255" rIns="8255" bIns="8255" numCol="1" spcCol="1270" anchor="ctr" anchorCtr="0"/>
        <a:lstStyle/>
        <a:p>
          <a:pPr marL="0" lvl="0" indent="0" algn="ctr" defTabSz="577850" rtl="0">
            <a:lnSpc>
              <a:spcPct val="90000"/>
            </a:lnSpc>
            <a:spcBef>
              <a:spcPct val="0"/>
            </a:spcBef>
            <a:spcAft>
              <a:spcPct val="35000"/>
            </a:spcAft>
            <a:buNone/>
          </a:pPr>
          <a:endParaRPr lang="fr-FR" sz="2000" b="0" kern="1200" dirty="0">
            <a:solidFill>
              <a:prstClr val="black"/>
            </a:solidFill>
            <a:latin typeface="Calibri"/>
            <a:ea typeface="+mn-ea"/>
            <a:cs typeface="+mn-cs"/>
          </a:endParaRPr>
        </a:p>
      </dgm:t>
    </dgm:pt>
    <dgm:pt modelId="{E903BBD4-9EE2-AF4B-B415-A83833488287}" type="sibTrans" cxnId="{D4D69E93-8DA6-584A-B99A-744035E38B51}">
      <dgm:prSet/>
      <dgm:spPr>
        <a:solidFill>
          <a:schemeClr val="bg1"/>
        </a:solidFill>
        <a:ln>
          <a:noFill/>
        </a:ln>
      </dgm:spPr>
      <dgm:t>
        <a:bodyPr/>
        <a:lstStyle/>
        <a:p>
          <a:pPr rtl="0"/>
          <a:endParaRPr lang="fr-FR"/>
        </a:p>
      </dgm:t>
    </dgm:pt>
    <dgm:pt modelId="{030C94DD-B564-E245-87AA-702FFF3C4432}" type="parTrans" cxnId="{D4D69E93-8DA6-584A-B99A-744035E38B51}">
      <dgm:prSet/>
      <dgm:spPr/>
      <dgm:t>
        <a:bodyPr/>
        <a:lstStyle/>
        <a:p>
          <a:endParaRPr lang="fr-FR"/>
        </a:p>
      </dgm:t>
    </dgm:pt>
    <dgm:pt modelId="{2FA74D5B-A3AE-F145-9E9C-FADEB0BF00EE}" type="pres">
      <dgm:prSet presAssocID="{A2B586FF-3720-7E4E-BACA-23DF5CEE25B1}" presName="cycle" presStyleCnt="0">
        <dgm:presLayoutVars>
          <dgm:dir/>
          <dgm:resizeHandles val="exact"/>
        </dgm:presLayoutVars>
      </dgm:prSet>
      <dgm:spPr/>
    </dgm:pt>
    <dgm:pt modelId="{7FE5B7DA-A0FD-3343-9C54-A4BC21FD2BD6}" type="pres">
      <dgm:prSet presAssocID="{81B21B47-0DA9-AD49-933E-C942115F3C26}" presName="node" presStyleLbl="node1" presStyleIdx="0" presStyleCnt="3" custScaleX="85288" custScaleY="84283">
        <dgm:presLayoutVars>
          <dgm:bulletEnabled val="1"/>
        </dgm:presLayoutVars>
      </dgm:prSet>
      <dgm:spPr>
        <a:xfrm>
          <a:off x="2287429" y="151610"/>
          <a:ext cx="1274612" cy="1259593"/>
        </a:xfrm>
        <a:prstGeom prst="ellipse">
          <a:avLst/>
        </a:prstGeom>
      </dgm:spPr>
    </dgm:pt>
    <dgm:pt modelId="{1AF36FB2-1D9E-3A46-81FC-95171076D77B}" type="pres">
      <dgm:prSet presAssocID="{888FC664-D572-5346-814F-F651BE1A24E1}" presName="sibTrans" presStyleLbl="sibTrans2D1" presStyleIdx="0" presStyleCnt="3"/>
      <dgm:spPr/>
    </dgm:pt>
    <dgm:pt modelId="{03B2C81F-4943-2F4C-8170-C1EEE52211F4}" type="pres">
      <dgm:prSet presAssocID="{888FC664-D572-5346-814F-F651BE1A24E1}" presName="connectorText" presStyleLbl="sibTrans2D1" presStyleIdx="0" presStyleCnt="3"/>
      <dgm:spPr/>
    </dgm:pt>
    <dgm:pt modelId="{2356856B-26A5-0849-9385-E5955D3194AE}" type="pres">
      <dgm:prSet presAssocID="{D2696512-9E03-514F-902E-365B20821C04}" presName="node" presStyleLbl="node1" presStyleIdx="1" presStyleCnt="3" custScaleX="81369" custScaleY="90915">
        <dgm:presLayoutVars>
          <dgm:bulletEnabled val="1"/>
        </dgm:presLayoutVars>
      </dgm:prSet>
      <dgm:spPr>
        <a:xfrm>
          <a:off x="3438694" y="2045380"/>
          <a:ext cx="1216043" cy="1358706"/>
        </a:xfrm>
        <a:prstGeom prst="ellipse">
          <a:avLst/>
        </a:prstGeom>
      </dgm:spPr>
    </dgm:pt>
    <dgm:pt modelId="{8BF042F5-914D-8540-9494-E3088D049341}" type="pres">
      <dgm:prSet presAssocID="{E903BBD4-9EE2-AF4B-B415-A83833488287}" presName="sibTrans" presStyleLbl="sibTrans2D1" presStyleIdx="1" presStyleCnt="3"/>
      <dgm:spPr/>
    </dgm:pt>
    <dgm:pt modelId="{B94EF9A7-F315-AF49-B19E-BD8DDC0418C4}" type="pres">
      <dgm:prSet presAssocID="{E903BBD4-9EE2-AF4B-B415-A83833488287}" presName="connectorText" presStyleLbl="sibTrans2D1" presStyleIdx="1" presStyleCnt="3"/>
      <dgm:spPr/>
    </dgm:pt>
    <dgm:pt modelId="{D6166177-3A2D-3B42-9840-285CDF7B59D4}" type="pres">
      <dgm:prSet presAssocID="{960A5F1A-358E-2C40-83B0-879B0388F868}" presName="node" presStyleLbl="node1" presStyleIdx="2" presStyleCnt="3" custScaleX="83079" custScaleY="85538">
        <dgm:presLayoutVars>
          <dgm:bulletEnabled val="1"/>
        </dgm:presLayoutVars>
      </dgm:prSet>
      <dgm:spPr>
        <a:xfrm>
          <a:off x="1181956" y="2085559"/>
          <a:ext cx="1241599" cy="1278348"/>
        </a:xfrm>
        <a:prstGeom prst="ellipse">
          <a:avLst/>
        </a:prstGeom>
      </dgm:spPr>
    </dgm:pt>
    <dgm:pt modelId="{7BD5DCD4-0955-FB44-97C2-805CAFFB057F}" type="pres">
      <dgm:prSet presAssocID="{48865BE5-929E-8840-84D5-6BB1E0045F0D}" presName="sibTrans" presStyleLbl="sibTrans2D1" presStyleIdx="2" presStyleCnt="3"/>
      <dgm:spPr/>
    </dgm:pt>
    <dgm:pt modelId="{1B8F61C4-B095-604C-9656-4667EBF85E34}" type="pres">
      <dgm:prSet presAssocID="{48865BE5-929E-8840-84D5-6BB1E0045F0D}" presName="connectorText" presStyleLbl="sibTrans2D1" presStyleIdx="2" presStyleCnt="3"/>
      <dgm:spPr/>
    </dgm:pt>
  </dgm:ptLst>
  <dgm:cxnLst>
    <dgm:cxn modelId="{F2057715-3631-084C-98F4-C1E2B67D6325}" type="presOf" srcId="{E903BBD4-9EE2-AF4B-B415-A83833488287}" destId="{8BF042F5-914D-8540-9494-E3088D049341}" srcOrd="0" destOrd="0" presId="urn:microsoft.com/office/officeart/2005/8/layout/cycle2"/>
    <dgm:cxn modelId="{8147603B-E748-A14D-9B14-D1497C6C3530}" type="presOf" srcId="{888FC664-D572-5346-814F-F651BE1A24E1}" destId="{03B2C81F-4943-2F4C-8170-C1EEE52211F4}" srcOrd="1" destOrd="0" presId="urn:microsoft.com/office/officeart/2005/8/layout/cycle2"/>
    <dgm:cxn modelId="{5706FE49-A687-F74D-AB1F-CBCFC2DB4058}" type="presOf" srcId="{81B21B47-0DA9-AD49-933E-C942115F3C26}" destId="{7FE5B7DA-A0FD-3343-9C54-A4BC21FD2BD6}" srcOrd="0" destOrd="0" presId="urn:microsoft.com/office/officeart/2005/8/layout/cycle2"/>
    <dgm:cxn modelId="{BAB45559-8FE0-0241-9068-F29C4004EFF4}" type="presOf" srcId="{D2696512-9E03-514F-902E-365B20821C04}" destId="{2356856B-26A5-0849-9385-E5955D3194AE}" srcOrd="0" destOrd="0" presId="urn:microsoft.com/office/officeart/2005/8/layout/cycle2"/>
    <dgm:cxn modelId="{400FE48C-D086-2D4F-B7DE-CE03E08F574C}" srcId="{A2B586FF-3720-7E4E-BACA-23DF5CEE25B1}" destId="{960A5F1A-358E-2C40-83B0-879B0388F868}" srcOrd="2" destOrd="0" parTransId="{7D6755E0-493F-C040-BCB9-3DD3BD37E3EB}" sibTransId="{48865BE5-929E-8840-84D5-6BB1E0045F0D}"/>
    <dgm:cxn modelId="{D4D69E93-8DA6-584A-B99A-744035E38B51}" srcId="{A2B586FF-3720-7E4E-BACA-23DF5CEE25B1}" destId="{D2696512-9E03-514F-902E-365B20821C04}" srcOrd="1" destOrd="0" parTransId="{030C94DD-B564-E245-87AA-702FFF3C4432}" sibTransId="{E903BBD4-9EE2-AF4B-B415-A83833488287}"/>
    <dgm:cxn modelId="{790CEBA9-2CFF-0444-888E-BEE23D1DC810}" srcId="{A2B586FF-3720-7E4E-BACA-23DF5CEE25B1}" destId="{81B21B47-0DA9-AD49-933E-C942115F3C26}" srcOrd="0" destOrd="0" parTransId="{D9DE8DFE-3D4C-8B43-BE3F-2859C0FE778C}" sibTransId="{888FC664-D572-5346-814F-F651BE1A24E1}"/>
    <dgm:cxn modelId="{F0D61FB0-1648-744E-8B2B-AD4027512E83}" type="presOf" srcId="{48865BE5-929E-8840-84D5-6BB1E0045F0D}" destId="{1B8F61C4-B095-604C-9656-4667EBF85E34}" srcOrd="1" destOrd="0" presId="urn:microsoft.com/office/officeart/2005/8/layout/cycle2"/>
    <dgm:cxn modelId="{F967D9B0-48DC-8B43-AFBB-6B4902538B15}" type="presOf" srcId="{A2B586FF-3720-7E4E-BACA-23DF5CEE25B1}" destId="{2FA74D5B-A3AE-F145-9E9C-FADEB0BF00EE}" srcOrd="0" destOrd="0" presId="urn:microsoft.com/office/officeart/2005/8/layout/cycle2"/>
    <dgm:cxn modelId="{623F65C2-C11E-E94F-995F-88E453B5E57D}" type="presOf" srcId="{888FC664-D572-5346-814F-F651BE1A24E1}" destId="{1AF36FB2-1D9E-3A46-81FC-95171076D77B}" srcOrd="0" destOrd="0" presId="urn:microsoft.com/office/officeart/2005/8/layout/cycle2"/>
    <dgm:cxn modelId="{3EA480DB-5A4C-7842-B6FF-2E68DA735355}" type="presOf" srcId="{960A5F1A-358E-2C40-83B0-879B0388F868}" destId="{D6166177-3A2D-3B42-9840-285CDF7B59D4}" srcOrd="0" destOrd="0" presId="urn:microsoft.com/office/officeart/2005/8/layout/cycle2"/>
    <dgm:cxn modelId="{B0CE89DC-8D76-7940-9AFD-709ED397B08D}" type="presOf" srcId="{E903BBD4-9EE2-AF4B-B415-A83833488287}" destId="{B94EF9A7-F315-AF49-B19E-BD8DDC0418C4}" srcOrd="1" destOrd="0" presId="urn:microsoft.com/office/officeart/2005/8/layout/cycle2"/>
    <dgm:cxn modelId="{0317C2FC-23BF-6040-A05F-D0BC403607C3}" type="presOf" srcId="{48865BE5-929E-8840-84D5-6BB1E0045F0D}" destId="{7BD5DCD4-0955-FB44-97C2-805CAFFB057F}" srcOrd="0" destOrd="0" presId="urn:microsoft.com/office/officeart/2005/8/layout/cycle2"/>
    <dgm:cxn modelId="{3B3D2A65-F753-3348-A209-B04B50E1944D}" type="presParOf" srcId="{2FA74D5B-A3AE-F145-9E9C-FADEB0BF00EE}" destId="{7FE5B7DA-A0FD-3343-9C54-A4BC21FD2BD6}" srcOrd="0" destOrd="0" presId="urn:microsoft.com/office/officeart/2005/8/layout/cycle2"/>
    <dgm:cxn modelId="{A8F0F42F-ABC2-A041-9CBF-726F2C4CB2FC}" type="presParOf" srcId="{2FA74D5B-A3AE-F145-9E9C-FADEB0BF00EE}" destId="{1AF36FB2-1D9E-3A46-81FC-95171076D77B}" srcOrd="1" destOrd="0" presId="urn:microsoft.com/office/officeart/2005/8/layout/cycle2"/>
    <dgm:cxn modelId="{F3B5C47B-76A4-494C-AFCB-58C6DE10965F}" type="presParOf" srcId="{1AF36FB2-1D9E-3A46-81FC-95171076D77B}" destId="{03B2C81F-4943-2F4C-8170-C1EEE52211F4}" srcOrd="0" destOrd="0" presId="urn:microsoft.com/office/officeart/2005/8/layout/cycle2"/>
    <dgm:cxn modelId="{55990CC3-2914-814D-90CD-B131CDB3FECC}" type="presParOf" srcId="{2FA74D5B-A3AE-F145-9E9C-FADEB0BF00EE}" destId="{2356856B-26A5-0849-9385-E5955D3194AE}" srcOrd="2" destOrd="0" presId="urn:microsoft.com/office/officeart/2005/8/layout/cycle2"/>
    <dgm:cxn modelId="{D980925F-3A0C-6D4C-B2B3-0926E1E62C9A}" type="presParOf" srcId="{2FA74D5B-A3AE-F145-9E9C-FADEB0BF00EE}" destId="{8BF042F5-914D-8540-9494-E3088D049341}" srcOrd="3" destOrd="0" presId="urn:microsoft.com/office/officeart/2005/8/layout/cycle2"/>
    <dgm:cxn modelId="{791E41A5-8AF0-D747-9340-FC7A76EAD1A8}" type="presParOf" srcId="{8BF042F5-914D-8540-9494-E3088D049341}" destId="{B94EF9A7-F315-AF49-B19E-BD8DDC0418C4}" srcOrd="0" destOrd="0" presId="urn:microsoft.com/office/officeart/2005/8/layout/cycle2"/>
    <dgm:cxn modelId="{898E08EE-7645-1143-B843-CB4229D3E437}" type="presParOf" srcId="{2FA74D5B-A3AE-F145-9E9C-FADEB0BF00EE}" destId="{D6166177-3A2D-3B42-9840-285CDF7B59D4}" srcOrd="4" destOrd="0" presId="urn:microsoft.com/office/officeart/2005/8/layout/cycle2"/>
    <dgm:cxn modelId="{398D95C1-D027-FD4E-B9BF-CB2A678AFF63}" type="presParOf" srcId="{2FA74D5B-A3AE-F145-9E9C-FADEB0BF00EE}" destId="{7BD5DCD4-0955-FB44-97C2-805CAFFB057F}" srcOrd="5" destOrd="0" presId="urn:microsoft.com/office/officeart/2005/8/layout/cycle2"/>
    <dgm:cxn modelId="{7518696E-7949-654C-A056-A34FCD397DAC}" type="presParOf" srcId="{7BD5DCD4-0955-FB44-97C2-805CAFFB057F}" destId="{1B8F61C4-B095-604C-9656-4667EBF85E34}" srcOrd="0" destOrd="0" presId="urn:microsoft.com/office/officeart/2005/8/layout/cycle2"/>
  </dgm:cxnLst>
  <dgm:bg>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5B7DA-A0FD-3343-9C54-A4BC21FD2BD6}">
      <dsp:nvSpPr>
        <dsp:cNvPr id="0" name=""/>
        <dsp:cNvSpPr/>
      </dsp:nvSpPr>
      <dsp:spPr>
        <a:xfrm>
          <a:off x="2287429" y="151610"/>
          <a:ext cx="1274612" cy="1259593"/>
        </a:xfrm>
        <a:prstGeom prst="ellipse">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l" defTabSz="889000" rtl="0">
            <a:lnSpc>
              <a:spcPct val="90000"/>
            </a:lnSpc>
            <a:spcBef>
              <a:spcPct val="0"/>
            </a:spcBef>
            <a:spcAft>
              <a:spcPct val="35000"/>
            </a:spcAft>
            <a:buNone/>
          </a:pPr>
          <a:endParaRPr lang="fr-FR" sz="2000" b="1" kern="1200" dirty="0">
            <a:solidFill>
              <a:prstClr val="black"/>
            </a:solidFill>
            <a:latin typeface="Calibri"/>
            <a:ea typeface="+mn-ea"/>
            <a:cs typeface="+mn-cs"/>
          </a:endParaRPr>
        </a:p>
      </dsp:txBody>
      <dsp:txXfrm>
        <a:off x="2474092" y="336073"/>
        <a:ext cx="901286" cy="890667"/>
      </dsp:txXfrm>
    </dsp:sp>
    <dsp:sp modelId="{1AF36FB2-1D9E-3A46-81FC-95171076D77B}">
      <dsp:nvSpPr>
        <dsp:cNvPr id="0" name=""/>
        <dsp:cNvSpPr/>
      </dsp:nvSpPr>
      <dsp:spPr>
        <a:xfrm rot="3600000">
          <a:off x="3219115" y="1476568"/>
          <a:ext cx="505152" cy="504387"/>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rtl="0">
            <a:lnSpc>
              <a:spcPct val="90000"/>
            </a:lnSpc>
            <a:spcBef>
              <a:spcPct val="0"/>
            </a:spcBef>
            <a:spcAft>
              <a:spcPct val="35000"/>
            </a:spcAft>
            <a:buNone/>
          </a:pPr>
          <a:endParaRPr lang="fr-FR" sz="2100" kern="1200"/>
        </a:p>
      </dsp:txBody>
      <dsp:txXfrm>
        <a:off x="3256944" y="1511923"/>
        <a:ext cx="353836" cy="302633"/>
      </dsp:txXfrm>
    </dsp:sp>
    <dsp:sp modelId="{2356856B-26A5-0849-9385-E5955D3194AE}">
      <dsp:nvSpPr>
        <dsp:cNvPr id="0" name=""/>
        <dsp:cNvSpPr/>
      </dsp:nvSpPr>
      <dsp:spPr>
        <a:xfrm>
          <a:off x="3438694" y="2045380"/>
          <a:ext cx="1216043" cy="1358706"/>
        </a:xfrm>
        <a:prstGeom prst="ellipse">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endParaRPr lang="fr-FR" sz="2000" b="0" kern="1200" dirty="0">
            <a:solidFill>
              <a:prstClr val="black"/>
            </a:solidFill>
            <a:latin typeface="Calibri"/>
            <a:ea typeface="+mn-ea"/>
            <a:cs typeface="+mn-cs"/>
          </a:endParaRPr>
        </a:p>
      </dsp:txBody>
      <dsp:txXfrm>
        <a:off x="3616779" y="2244358"/>
        <a:ext cx="859873" cy="960750"/>
      </dsp:txXfrm>
    </dsp:sp>
    <dsp:sp modelId="{8BF042F5-914D-8540-9494-E3088D049341}">
      <dsp:nvSpPr>
        <dsp:cNvPr id="0" name=""/>
        <dsp:cNvSpPr/>
      </dsp:nvSpPr>
      <dsp:spPr>
        <a:xfrm rot="10800000">
          <a:off x="2677340" y="2472540"/>
          <a:ext cx="538023" cy="504387"/>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rtl="0">
            <a:lnSpc>
              <a:spcPct val="90000"/>
            </a:lnSpc>
            <a:spcBef>
              <a:spcPct val="0"/>
            </a:spcBef>
            <a:spcAft>
              <a:spcPct val="35000"/>
            </a:spcAft>
            <a:buNone/>
          </a:pPr>
          <a:endParaRPr lang="fr-FR" sz="2100" kern="1200"/>
        </a:p>
      </dsp:txBody>
      <dsp:txXfrm rot="10800000">
        <a:off x="2828656" y="2573417"/>
        <a:ext cx="386707" cy="302633"/>
      </dsp:txXfrm>
    </dsp:sp>
    <dsp:sp modelId="{D6166177-3A2D-3B42-9840-285CDF7B59D4}">
      <dsp:nvSpPr>
        <dsp:cNvPr id="0" name=""/>
        <dsp:cNvSpPr/>
      </dsp:nvSpPr>
      <dsp:spPr>
        <a:xfrm>
          <a:off x="1181956" y="2085559"/>
          <a:ext cx="1241599" cy="1278348"/>
        </a:xfrm>
        <a:prstGeom prst="ellipse">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5715" tIns="5715" rIns="5715" bIns="5715" numCol="1" spcCol="1270" anchor="ctr" anchorCtr="0">
          <a:noAutofit/>
        </a:bodyPr>
        <a:lstStyle/>
        <a:p>
          <a:pPr marL="0" lvl="0" indent="0" algn="l" defTabSz="400050" rtl="0">
            <a:lnSpc>
              <a:spcPct val="90000"/>
            </a:lnSpc>
            <a:spcBef>
              <a:spcPct val="0"/>
            </a:spcBef>
            <a:spcAft>
              <a:spcPct val="35000"/>
            </a:spcAft>
            <a:buNone/>
          </a:pPr>
          <a:endParaRPr lang="fr-FR" sz="2000" b="1" kern="1200" dirty="0">
            <a:solidFill>
              <a:prstClr val="black"/>
            </a:solidFill>
            <a:latin typeface="Calibri"/>
            <a:ea typeface="+mn-ea"/>
            <a:cs typeface="+mn-cs"/>
          </a:endParaRPr>
        </a:p>
      </dsp:txBody>
      <dsp:txXfrm>
        <a:off x="1363784" y="2272769"/>
        <a:ext cx="877943" cy="903928"/>
      </dsp:txXfrm>
    </dsp:sp>
    <dsp:sp modelId="{7BD5DCD4-0955-FB44-97C2-805CAFFB057F}">
      <dsp:nvSpPr>
        <dsp:cNvPr id="0" name=""/>
        <dsp:cNvSpPr/>
      </dsp:nvSpPr>
      <dsp:spPr>
        <a:xfrm rot="18000000">
          <a:off x="2097967" y="1512376"/>
          <a:ext cx="518277" cy="504387"/>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rtl="0">
            <a:lnSpc>
              <a:spcPct val="90000"/>
            </a:lnSpc>
            <a:spcBef>
              <a:spcPct val="0"/>
            </a:spcBef>
            <a:spcAft>
              <a:spcPct val="35000"/>
            </a:spcAft>
            <a:buNone/>
          </a:pPr>
          <a:endParaRPr lang="fr-FR" sz="2100" kern="1200"/>
        </a:p>
      </dsp:txBody>
      <dsp:txXfrm>
        <a:off x="2135796" y="1678775"/>
        <a:ext cx="366961" cy="302633"/>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05858-DA37-7C48-976D-052367D81E14}" type="datetimeFigureOut">
              <a:rPr lang="fr-FR" smtClean="0"/>
              <a:t>26/11/2021</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2B1C18-96FD-DF4C-AEF1-64A7BDFD8DDF}" type="slidenum">
              <a:rPr lang="fr-FR" smtClean="0"/>
              <a:t>‹N°›</a:t>
            </a:fld>
            <a:endParaRPr lang="fr-FR" dirty="0"/>
          </a:p>
        </p:txBody>
      </p:sp>
    </p:spTree>
    <p:extLst>
      <p:ext uri="{BB962C8B-B14F-4D97-AF65-F5344CB8AC3E}">
        <p14:creationId xmlns:p14="http://schemas.microsoft.com/office/powerpoint/2010/main" val="3352554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Espace réservé de l'image des diapositives 1">
            <a:extLst>
              <a:ext uri="{FF2B5EF4-FFF2-40B4-BE49-F238E27FC236}">
                <a16:creationId xmlns:a16="http://schemas.microsoft.com/office/drawing/2014/main" id="{9DDA1529-4A77-D542-945C-7A203EEEF006}"/>
              </a:ext>
            </a:extLst>
          </p:cNvPr>
          <p:cNvSpPr>
            <a:spLocks noGrp="1" noRot="1" noChangeAspect="1" noTextEdit="1"/>
          </p:cNvSpPr>
          <p:nvPr>
            <p:ph type="sldImg"/>
          </p:nvPr>
        </p:nvSpPr>
        <p:spPr>
          <a:ln/>
          <a:extLst>
            <a:ext uri="{FAA26D3D-D897-4be2-8F04-BA451C77F1D7}"/>
          </a:extLst>
        </p:spPr>
      </p:sp>
      <p:sp>
        <p:nvSpPr>
          <p:cNvPr id="172034" name="Espace réservé des notes 2">
            <a:extLst>
              <a:ext uri="{FF2B5EF4-FFF2-40B4-BE49-F238E27FC236}">
                <a16:creationId xmlns:a16="http://schemas.microsoft.com/office/drawing/2014/main" id="{DEDB6FCA-7B01-0B47-B1BD-B84E365D56B2}"/>
              </a:ext>
            </a:extLst>
          </p:cNvPr>
          <p:cNvSpPr>
            <a:spLocks noGrp="1" noChangeArrowheads="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fr-FR" altLang="fr-FR">
              <a:latin typeface="Calibri" panose="020F0502020204030204" pitchFamily="34" charset="0"/>
              <a:ea typeface="ＭＳ Ｐゴシック" panose="020B0600070205080204" pitchFamily="34" charset="-128"/>
            </a:endParaRPr>
          </a:p>
        </p:txBody>
      </p:sp>
      <p:sp>
        <p:nvSpPr>
          <p:cNvPr id="172035" name="Espace réservé du numéro de diapositive 3">
            <a:extLst>
              <a:ext uri="{FF2B5EF4-FFF2-40B4-BE49-F238E27FC236}">
                <a16:creationId xmlns:a16="http://schemas.microsoft.com/office/drawing/2014/main" id="{563E8715-BA47-E84B-BE97-DE50A8884769}"/>
              </a:ext>
            </a:extLst>
          </p:cNvPr>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AAEA0DBC-F647-1341-9575-48AE52D3DB89}" type="slidenum">
              <a:rPr lang="fr-FR" altLang="fr-FR">
                <a:solidFill>
                  <a:schemeClr val="tx1"/>
                </a:solidFill>
                <a:latin typeface="Calibri" panose="020F0502020204030204" pitchFamily="34" charset="0"/>
              </a:rPr>
              <a:pPr>
                <a:spcBef>
                  <a:spcPct val="0"/>
                </a:spcBef>
                <a:buClrTx/>
                <a:buFontTx/>
                <a:buNone/>
              </a:pPr>
              <a:t>2</a:t>
            </a:fld>
            <a:endParaRPr lang="fr-FR" altLang="fr-FR">
              <a:solidFill>
                <a:schemeClr val="tx1"/>
              </a:solidFill>
              <a:latin typeface="Calibri" panose="020F0502020204030204" pitchFamily="34" charset="0"/>
            </a:endParaRPr>
          </a:p>
        </p:txBody>
      </p:sp>
    </p:spTree>
    <p:extLst>
      <p:ext uri="{BB962C8B-B14F-4D97-AF65-F5344CB8AC3E}">
        <p14:creationId xmlns:p14="http://schemas.microsoft.com/office/powerpoint/2010/main" val="1079098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Élargir</a:t>
            </a:r>
            <a:r>
              <a:rPr lang="fr-FR" baseline="0" dirty="0"/>
              <a:t> le spectre des métiers concernés – organisations (collectivités, associations…entreprises) TPE ou PME ou GE </a:t>
            </a:r>
          </a:p>
          <a:p>
            <a:r>
              <a:rPr lang="fr-FR" baseline="0" dirty="0"/>
              <a:t>Assistant de gestion GA et ou plusieurs métiers concernés plus spécialisés (Compta , immobilier, juridique…)</a:t>
            </a:r>
          </a:p>
          <a:p>
            <a:endParaRPr lang="fr-FR" baseline="0" dirty="0"/>
          </a:p>
        </p:txBody>
      </p:sp>
    </p:spTree>
    <p:extLst>
      <p:ext uri="{BB962C8B-B14F-4D97-AF65-F5344CB8AC3E}">
        <p14:creationId xmlns:p14="http://schemas.microsoft.com/office/powerpoint/2010/main" val="4065794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36525" marR="1905" indent="-5715" algn="just" fontAlgn="base">
              <a:spcBef>
                <a:spcPct val="0"/>
              </a:spcBef>
            </a:pPr>
            <a:endParaRPr lang="fr-FR" sz="1200" i="1" dirty="0">
              <a:solidFill>
                <a:srgbClr val="000000"/>
              </a:solidFill>
              <a:latin typeface="Arial"/>
              <a:cs typeface="Arial" charset="0"/>
            </a:endParaRPr>
          </a:p>
          <a:p>
            <a:pPr marL="136525" marR="1905" indent="-5715" algn="just" fontAlgn="base">
              <a:spcBef>
                <a:spcPct val="0"/>
              </a:spcBef>
            </a:pPr>
            <a:r>
              <a:rPr lang="fr-FR" sz="1200" b="1" i="1" dirty="0">
                <a:solidFill>
                  <a:srgbClr val="000000"/>
                </a:solidFill>
                <a:latin typeface="Arial"/>
                <a:cs typeface="Arial" charset="0"/>
              </a:rPr>
              <a:t>Ce sont des éléments de contextualisation de l’activité de l’assistant de gestion</a:t>
            </a:r>
          </a:p>
          <a:p>
            <a:pPr marL="136525" marR="1905" indent="-5715" algn="just" fontAlgn="base">
              <a:spcBef>
                <a:spcPct val="0"/>
              </a:spcBef>
            </a:pPr>
            <a:endParaRPr lang="fr-FR" sz="1200" b="1" i="1" dirty="0">
              <a:solidFill>
                <a:srgbClr val="000000"/>
              </a:solidFill>
              <a:latin typeface="Arial"/>
              <a:cs typeface="Arial" charset="0"/>
            </a:endParaRPr>
          </a:p>
          <a:p>
            <a:pPr marL="136525" marR="1905" indent="-5715" algn="just" fontAlgn="base">
              <a:spcBef>
                <a:spcPct val="0"/>
              </a:spcBef>
            </a:pPr>
            <a:r>
              <a:rPr lang="fr-FR" sz="1200" b="1" i="1" dirty="0">
                <a:solidFill>
                  <a:srgbClr val="000000"/>
                </a:solidFill>
                <a:latin typeface="Arial"/>
                <a:cs typeface="Arial" charset="0"/>
              </a:rPr>
              <a:t>Maîtrise de compétences langagières et rédactionnelles</a:t>
            </a:r>
          </a:p>
          <a:p>
            <a:pPr marL="136525" marR="1905" indent="-5715" algn="just" fontAlgn="base">
              <a:spcBef>
                <a:spcPct val="0"/>
              </a:spcBef>
            </a:pPr>
            <a:r>
              <a:rPr lang="fr-FR" sz="1200" i="1" dirty="0">
                <a:solidFill>
                  <a:srgbClr val="000000"/>
                </a:solidFill>
                <a:latin typeface="Arial"/>
                <a:cs typeface="Arial" charset="0"/>
              </a:rPr>
              <a:t>Dans son rôle d’interface et de producteur de documents et de supports de communication, le titulaire du baccalauréat professionnel AGO </a:t>
            </a:r>
            <a:r>
              <a:rPr lang="fr-FR" sz="1200" b="1" i="1" dirty="0">
                <a:solidFill>
                  <a:srgbClr val="000000"/>
                </a:solidFill>
                <a:latin typeface="Arial"/>
                <a:cs typeface="Arial" charset="0"/>
              </a:rPr>
              <a:t>doit savoir communiquer </a:t>
            </a:r>
            <a:r>
              <a:rPr lang="fr-FR" sz="1200" i="1" dirty="0">
                <a:solidFill>
                  <a:srgbClr val="000000"/>
                </a:solidFill>
                <a:latin typeface="Arial"/>
                <a:cs typeface="Arial" charset="0"/>
              </a:rPr>
              <a:t>dans un contexte social et professionnel. Ceci nécessite de </a:t>
            </a:r>
            <a:r>
              <a:rPr lang="fr-FR" sz="1200" b="1" i="1" dirty="0">
                <a:solidFill>
                  <a:srgbClr val="000000"/>
                </a:solidFill>
                <a:latin typeface="Arial"/>
                <a:cs typeface="Arial" charset="0"/>
              </a:rPr>
              <a:t>s’exprimer à l’écrit et à l’oral avec clarté et rigueur </a:t>
            </a:r>
            <a:r>
              <a:rPr lang="fr-FR" sz="1200" i="1" dirty="0">
                <a:solidFill>
                  <a:srgbClr val="000000"/>
                </a:solidFill>
                <a:latin typeface="Arial"/>
                <a:cs typeface="Arial" charset="0"/>
              </a:rPr>
              <a:t>selon les situations, les destinataires ou les interlocuteurs. Il doit développer </a:t>
            </a:r>
            <a:r>
              <a:rPr lang="fr-FR" sz="1200" b="1" i="1" dirty="0">
                <a:solidFill>
                  <a:srgbClr val="000000"/>
                </a:solidFill>
                <a:latin typeface="Arial"/>
                <a:cs typeface="Arial" charset="0"/>
              </a:rPr>
              <a:t>un discours construit, raisonné et argumenté à l’écrit et à l’oral</a:t>
            </a:r>
            <a:r>
              <a:rPr lang="fr-FR" sz="1200" i="1" dirty="0">
                <a:solidFill>
                  <a:srgbClr val="000000"/>
                </a:solidFill>
                <a:latin typeface="Arial"/>
                <a:cs typeface="Arial" charset="0"/>
              </a:rPr>
              <a:t>, ainsi que communiquer et entrer en relation avec les autres de </a:t>
            </a:r>
            <a:r>
              <a:rPr lang="fr-FR" sz="1200" b="1" i="1" dirty="0">
                <a:solidFill>
                  <a:srgbClr val="000000"/>
                </a:solidFill>
                <a:latin typeface="Arial"/>
                <a:cs typeface="Arial" charset="0"/>
              </a:rPr>
              <a:t>manière appropriée </a:t>
            </a:r>
            <a:r>
              <a:rPr lang="fr-FR" sz="1200" i="1" dirty="0">
                <a:solidFill>
                  <a:srgbClr val="000000"/>
                </a:solidFill>
                <a:latin typeface="Arial"/>
                <a:cs typeface="Arial" charset="0"/>
              </a:rPr>
              <a:t>(écoute, respect de la pluralité des points de vue, capacité à s’exprimer et débattre).  </a:t>
            </a:r>
          </a:p>
          <a:p>
            <a:pPr marL="136525" marR="1905" indent="-5715" algn="just" fontAlgn="base">
              <a:spcBef>
                <a:spcPct val="0"/>
              </a:spcBef>
            </a:pPr>
            <a:r>
              <a:rPr lang="fr-FR" sz="1200" b="1" i="1" dirty="0">
                <a:solidFill>
                  <a:srgbClr val="000000"/>
                </a:solidFill>
                <a:latin typeface="Arial"/>
                <a:cs typeface="Arial" charset="0"/>
              </a:rPr>
              <a:t>Vecteur de l’image </a:t>
            </a:r>
            <a:r>
              <a:rPr lang="fr-FR" sz="1200" i="1" dirty="0">
                <a:solidFill>
                  <a:srgbClr val="000000"/>
                </a:solidFill>
                <a:latin typeface="Arial"/>
                <a:cs typeface="Arial" charset="0"/>
              </a:rPr>
              <a:t>de l’organisation, sa maîtrise de l’orthographe, de la grammaire et de la syntaxe est impérative. Pouvant évoluer dans des secteurs très spécialisés, il devra également adopter un langage respectant les </a:t>
            </a:r>
            <a:r>
              <a:rPr lang="fr-FR" sz="1200" b="1" i="1" dirty="0">
                <a:solidFill>
                  <a:srgbClr val="000000"/>
                </a:solidFill>
                <a:latin typeface="Arial"/>
                <a:cs typeface="Arial" charset="0"/>
              </a:rPr>
              <a:t>codes et lexiques adaptés </a:t>
            </a:r>
            <a:r>
              <a:rPr lang="fr-FR" sz="1200" i="1" dirty="0">
                <a:solidFill>
                  <a:srgbClr val="000000"/>
                </a:solidFill>
                <a:latin typeface="Arial"/>
                <a:cs typeface="Arial" charset="0"/>
              </a:rPr>
              <a:t>en langue française et éventuellement en </a:t>
            </a:r>
            <a:r>
              <a:rPr lang="fr-FR" sz="1200" b="1" i="1" dirty="0">
                <a:solidFill>
                  <a:srgbClr val="000000"/>
                </a:solidFill>
                <a:latin typeface="Arial"/>
                <a:cs typeface="Arial" charset="0"/>
              </a:rPr>
              <a:t>langue étrangère. </a:t>
            </a:r>
          </a:p>
          <a:p>
            <a:pPr marL="136525" marR="1905" indent="-5715" algn="just" fontAlgn="base">
              <a:spcBef>
                <a:spcPct val="0"/>
              </a:spcBef>
            </a:pPr>
            <a:endParaRPr lang="fr-FR" sz="1200" i="1" dirty="0">
              <a:solidFill>
                <a:srgbClr val="000000"/>
              </a:solidFill>
              <a:latin typeface="Arial"/>
              <a:cs typeface="Arial" charset="0"/>
            </a:endParaRPr>
          </a:p>
        </p:txBody>
      </p:sp>
    </p:spTree>
    <p:extLst>
      <p:ext uri="{BB962C8B-B14F-4D97-AF65-F5344CB8AC3E}">
        <p14:creationId xmlns:p14="http://schemas.microsoft.com/office/powerpoint/2010/main" val="1290014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36525" marR="1905" indent="-5715" algn="just" fontAlgn="base">
              <a:spcBef>
                <a:spcPct val="0"/>
              </a:spcBef>
            </a:pPr>
            <a:endParaRPr lang="fr-FR" sz="1200" i="1" dirty="0">
              <a:solidFill>
                <a:srgbClr val="000000"/>
              </a:solidFill>
              <a:latin typeface="Arial"/>
              <a:cs typeface="Arial" charset="0"/>
            </a:endParaRPr>
          </a:p>
          <a:p>
            <a:pPr marL="136525" marR="1905" indent="-5715" algn="just" fontAlgn="base">
              <a:spcBef>
                <a:spcPct val="0"/>
              </a:spcBef>
            </a:pPr>
            <a:r>
              <a:rPr lang="fr-FR" sz="1200" b="1" i="1" dirty="0">
                <a:solidFill>
                  <a:srgbClr val="000000"/>
                </a:solidFill>
                <a:latin typeface="Arial"/>
                <a:cs typeface="Arial" charset="0"/>
              </a:rPr>
              <a:t>Ce sont des éléments de contextualisation de l’activité de l’assistant de gestion</a:t>
            </a:r>
          </a:p>
          <a:p>
            <a:pPr marL="136525" marR="1905" indent="-5715" algn="just" fontAlgn="base">
              <a:spcBef>
                <a:spcPct val="0"/>
              </a:spcBef>
            </a:pPr>
            <a:endParaRPr lang="fr-FR" sz="1200" b="1" i="1" dirty="0">
              <a:solidFill>
                <a:srgbClr val="000000"/>
              </a:solidFill>
              <a:latin typeface="Arial"/>
              <a:cs typeface="Arial" charset="0"/>
            </a:endParaRPr>
          </a:p>
          <a:p>
            <a:pPr marL="136525" marR="1905" indent="-5715" algn="just" fontAlgn="base">
              <a:spcBef>
                <a:spcPct val="0"/>
              </a:spcBef>
            </a:pPr>
            <a:r>
              <a:rPr lang="fr-FR" sz="1200" b="1" i="1" dirty="0">
                <a:solidFill>
                  <a:srgbClr val="000000"/>
                </a:solidFill>
                <a:latin typeface="Arial"/>
                <a:cs typeface="Arial" charset="0"/>
              </a:rPr>
              <a:t>Maîtrise des technologies </a:t>
            </a:r>
          </a:p>
          <a:p>
            <a:pPr marL="136525" marR="1905" indent="-5715" algn="just" fontAlgn="base">
              <a:spcBef>
                <a:spcPct val="0"/>
              </a:spcBef>
            </a:pPr>
            <a:r>
              <a:rPr lang="fr-FR" sz="1200" i="1" dirty="0">
                <a:solidFill>
                  <a:srgbClr val="000000"/>
                </a:solidFill>
                <a:latin typeface="Arial"/>
                <a:cs typeface="Arial" charset="0"/>
              </a:rPr>
              <a:t>L’assistant de gestion échange en permanence avec ses supérieurs hiérarchiques, ses collègues et les partenaires extérieurs. Il mobilise donc en permanence les </a:t>
            </a:r>
            <a:r>
              <a:rPr lang="fr-FR" sz="1200" b="1" i="1" dirty="0">
                <a:solidFill>
                  <a:srgbClr val="000000"/>
                </a:solidFill>
                <a:latin typeface="Arial"/>
                <a:cs typeface="Arial" charset="0"/>
              </a:rPr>
              <a:t>outils de communication à distance</a:t>
            </a:r>
            <a:r>
              <a:rPr lang="fr-FR" sz="1200" i="1" dirty="0">
                <a:solidFill>
                  <a:srgbClr val="000000"/>
                </a:solidFill>
                <a:latin typeface="Arial"/>
                <a:cs typeface="Arial" charset="0"/>
              </a:rPr>
              <a:t>. Il doit maîtriser également les </a:t>
            </a:r>
            <a:r>
              <a:rPr lang="fr-FR" sz="1200" b="1" i="1" dirty="0">
                <a:solidFill>
                  <a:srgbClr val="000000"/>
                </a:solidFill>
                <a:latin typeface="Arial"/>
                <a:cs typeface="Arial" charset="0"/>
              </a:rPr>
              <a:t>technologies de communication</a:t>
            </a:r>
            <a:r>
              <a:rPr lang="fr-FR" sz="1200" i="1" dirty="0">
                <a:solidFill>
                  <a:srgbClr val="000000"/>
                </a:solidFill>
                <a:latin typeface="Arial"/>
                <a:cs typeface="Arial" charset="0"/>
              </a:rPr>
              <a:t>, de </a:t>
            </a:r>
            <a:r>
              <a:rPr lang="fr-FR" sz="1200" b="1" i="1" dirty="0">
                <a:solidFill>
                  <a:srgbClr val="000000"/>
                </a:solidFill>
                <a:latin typeface="Arial"/>
                <a:cs typeface="Arial" charset="0"/>
              </a:rPr>
              <a:t>production</a:t>
            </a:r>
            <a:r>
              <a:rPr lang="fr-FR" sz="1200" i="1" dirty="0">
                <a:solidFill>
                  <a:srgbClr val="000000"/>
                </a:solidFill>
                <a:latin typeface="Arial"/>
                <a:cs typeface="Arial" charset="0"/>
              </a:rPr>
              <a:t> et de </a:t>
            </a:r>
            <a:r>
              <a:rPr lang="fr-FR" sz="1200" b="1" i="1" dirty="0">
                <a:solidFill>
                  <a:srgbClr val="000000"/>
                </a:solidFill>
                <a:latin typeface="Arial"/>
                <a:cs typeface="Arial" charset="0"/>
              </a:rPr>
              <a:t>gestion</a:t>
            </a:r>
            <a:r>
              <a:rPr lang="fr-FR" sz="1200" i="1" dirty="0">
                <a:solidFill>
                  <a:srgbClr val="000000"/>
                </a:solidFill>
                <a:latin typeface="Arial"/>
                <a:cs typeface="Arial" charset="0"/>
              </a:rPr>
              <a:t> des documents ainsi que de recherche et de </a:t>
            </a:r>
            <a:r>
              <a:rPr lang="fr-FR" sz="1200" b="1" i="1" dirty="0">
                <a:solidFill>
                  <a:srgbClr val="000000"/>
                </a:solidFill>
                <a:latin typeface="Arial"/>
                <a:cs typeface="Arial" charset="0"/>
              </a:rPr>
              <a:t>mise à jour d’informations</a:t>
            </a:r>
            <a:r>
              <a:rPr lang="fr-FR" sz="1200" i="1" dirty="0">
                <a:solidFill>
                  <a:srgbClr val="000000"/>
                </a:solidFill>
                <a:latin typeface="Arial"/>
                <a:cs typeface="Arial" charset="0"/>
              </a:rPr>
              <a:t>.  </a:t>
            </a:r>
          </a:p>
          <a:p>
            <a:pPr marL="136525" marR="1905" indent="-5715" algn="just" fontAlgn="base">
              <a:spcBef>
                <a:spcPct val="0"/>
              </a:spcBef>
            </a:pPr>
            <a:r>
              <a:rPr lang="fr-FR" sz="1200" i="1" dirty="0">
                <a:solidFill>
                  <a:srgbClr val="000000"/>
                </a:solidFill>
                <a:latin typeface="Arial"/>
                <a:cs typeface="Arial" charset="0"/>
              </a:rPr>
              <a:t>Ses activités sont inscrites au cœur du système d’information de l’organisation et le conduisent donc à utiliser </a:t>
            </a:r>
            <a:r>
              <a:rPr lang="fr-FR" sz="1200" b="1" i="1" dirty="0">
                <a:solidFill>
                  <a:srgbClr val="000000"/>
                </a:solidFill>
                <a:latin typeface="Arial"/>
                <a:cs typeface="Arial" charset="0"/>
              </a:rPr>
              <a:t>un progiciel de gestion intégré </a:t>
            </a:r>
            <a:r>
              <a:rPr lang="fr-FR" sz="1200" i="1" dirty="0">
                <a:solidFill>
                  <a:srgbClr val="000000"/>
                </a:solidFill>
                <a:latin typeface="Arial"/>
                <a:cs typeface="Arial" charset="0"/>
              </a:rPr>
              <a:t>mais aussi les </a:t>
            </a:r>
            <a:r>
              <a:rPr lang="fr-FR" sz="1200" b="1" i="1" dirty="0">
                <a:solidFill>
                  <a:srgbClr val="000000"/>
                </a:solidFill>
                <a:latin typeface="Arial"/>
                <a:cs typeface="Arial" charset="0"/>
              </a:rPr>
              <a:t>espaces collaboratifs </a:t>
            </a:r>
            <a:r>
              <a:rPr lang="fr-FR" sz="1200" i="1" dirty="0">
                <a:solidFill>
                  <a:srgbClr val="000000"/>
                </a:solidFill>
                <a:latin typeface="Arial"/>
                <a:cs typeface="Arial" charset="0"/>
              </a:rPr>
              <a:t>et la mise à jour de sites via une </a:t>
            </a:r>
            <a:r>
              <a:rPr lang="fr-FR" sz="1200" b="1" i="1" dirty="0">
                <a:solidFill>
                  <a:srgbClr val="000000"/>
                </a:solidFill>
                <a:latin typeface="Arial"/>
                <a:cs typeface="Arial" charset="0"/>
              </a:rPr>
              <a:t>interface d’administration</a:t>
            </a:r>
            <a:r>
              <a:rPr lang="fr-FR" sz="1200" i="1" dirty="0">
                <a:solidFill>
                  <a:srgbClr val="000000"/>
                </a:solidFill>
                <a:latin typeface="Arial"/>
                <a:cs typeface="Arial" charset="0"/>
              </a:rPr>
              <a:t>. </a:t>
            </a:r>
          </a:p>
          <a:p>
            <a:pPr marL="136525" marR="1905" indent="-5715" algn="just" fontAlgn="base">
              <a:spcBef>
                <a:spcPct val="0"/>
              </a:spcBef>
            </a:pPr>
            <a:r>
              <a:rPr lang="fr-FR" sz="1200" i="1" dirty="0">
                <a:solidFill>
                  <a:srgbClr val="000000"/>
                </a:solidFill>
                <a:latin typeface="Arial"/>
                <a:cs typeface="Arial" charset="0"/>
              </a:rPr>
              <a:t>Dans certains contextes et selon l’entité, il peut être aussi appelé à </a:t>
            </a:r>
            <a:r>
              <a:rPr lang="fr-FR" sz="1200" b="1" i="1" dirty="0">
                <a:solidFill>
                  <a:srgbClr val="000000"/>
                </a:solidFill>
                <a:latin typeface="Arial"/>
                <a:cs typeface="Arial" charset="0"/>
              </a:rPr>
              <a:t>conseiller les membres du service </a:t>
            </a:r>
            <a:r>
              <a:rPr lang="fr-FR" sz="1200" i="1" dirty="0">
                <a:solidFill>
                  <a:srgbClr val="000000"/>
                </a:solidFill>
                <a:latin typeface="Arial"/>
                <a:cs typeface="Arial" charset="0"/>
              </a:rPr>
              <a:t>sur l'usage de ces outils numériques et à </a:t>
            </a:r>
            <a:r>
              <a:rPr lang="fr-FR" sz="1200" b="1" i="1" dirty="0">
                <a:solidFill>
                  <a:srgbClr val="000000"/>
                </a:solidFill>
                <a:latin typeface="Arial"/>
                <a:cs typeface="Arial" charset="0"/>
              </a:rPr>
              <a:t>contribuer au diagnostic des problèmes </a:t>
            </a:r>
            <a:r>
              <a:rPr lang="fr-FR" sz="1200" i="1" dirty="0">
                <a:solidFill>
                  <a:srgbClr val="000000"/>
                </a:solidFill>
                <a:latin typeface="Arial"/>
                <a:cs typeface="Arial" charset="0"/>
              </a:rPr>
              <a:t>qu'ils peuvent rencontrer, sur les aspects techniques de leur poste de travail. </a:t>
            </a:r>
          </a:p>
          <a:p>
            <a:pPr marL="136525" marR="1905" indent="-5715" algn="just" fontAlgn="base">
              <a:spcBef>
                <a:spcPct val="0"/>
              </a:spcBef>
            </a:pPr>
            <a:endParaRPr lang="fr-FR" sz="1200" i="1" dirty="0">
              <a:solidFill>
                <a:srgbClr val="000000"/>
              </a:solidFill>
              <a:latin typeface="Arial"/>
              <a:cs typeface="Arial" charset="0"/>
            </a:endParaRPr>
          </a:p>
          <a:p>
            <a:pPr marL="136525" marR="1905" indent="-5715" algn="just" fontAlgn="base">
              <a:spcBef>
                <a:spcPct val="0"/>
              </a:spcBef>
            </a:pPr>
            <a:r>
              <a:rPr lang="fr-FR" sz="1200" b="0" i="1" dirty="0">
                <a:solidFill>
                  <a:srgbClr val="000000"/>
                </a:solidFill>
                <a:latin typeface="Arial"/>
                <a:cs typeface="Arial" charset="0"/>
              </a:rPr>
              <a:t>Le système d’information est une composante stratégique pour toute organisation car il doit </a:t>
            </a:r>
            <a:r>
              <a:rPr lang="fr-FR" sz="1200" b="1" i="1" dirty="0">
                <a:solidFill>
                  <a:srgbClr val="000000"/>
                </a:solidFill>
                <a:latin typeface="Arial"/>
                <a:cs typeface="Arial" charset="0"/>
              </a:rPr>
              <a:t>coordonner</a:t>
            </a:r>
            <a:r>
              <a:rPr lang="fr-FR" sz="1200" b="0" i="1" dirty="0">
                <a:solidFill>
                  <a:srgbClr val="000000"/>
                </a:solidFill>
                <a:latin typeface="Arial"/>
                <a:cs typeface="Arial" charset="0"/>
              </a:rPr>
              <a:t> grâce à l'information les différentes activités de l'organisation. Les enjeux d'efficacité des projets, d'efficience des usages, de performances opérationnelles, d'alignement aux stratégies d'entreprise dépendent de la bonne gouvernance du système d'information. Le SI doit être adaptable et en évolutivité pour :</a:t>
            </a:r>
          </a:p>
          <a:p>
            <a:pPr marL="136525" marR="1905" indent="-5715" algn="just" fontAlgn="base">
              <a:spcBef>
                <a:spcPct val="0"/>
              </a:spcBef>
            </a:pPr>
            <a:r>
              <a:rPr lang="fr-FR" sz="1200" b="0" i="1" dirty="0">
                <a:solidFill>
                  <a:srgbClr val="000000"/>
                </a:solidFill>
                <a:latin typeface="Arial"/>
                <a:cs typeface="Arial" charset="0"/>
              </a:rPr>
              <a:t>- connecter les individus au-delà des processus organisationnels et des métiers (Cloud </a:t>
            </a:r>
            <a:r>
              <a:rPr lang="fr-FR" sz="1200" b="0" i="1" dirty="0" err="1">
                <a:solidFill>
                  <a:srgbClr val="000000"/>
                </a:solidFill>
                <a:latin typeface="Arial"/>
                <a:cs typeface="Arial" charset="0"/>
              </a:rPr>
              <a:t>computing</a:t>
            </a:r>
            <a:r>
              <a:rPr lang="fr-FR" sz="1200" b="0" i="1" dirty="0">
                <a:solidFill>
                  <a:srgbClr val="000000"/>
                </a:solidFill>
                <a:latin typeface="Arial"/>
                <a:cs typeface="Arial" charset="0"/>
              </a:rPr>
              <a:t>)</a:t>
            </a:r>
          </a:p>
          <a:p>
            <a:pPr marL="136525" marR="1905" indent="-5715" algn="just" fontAlgn="base">
              <a:spcBef>
                <a:spcPct val="0"/>
              </a:spcBef>
            </a:pPr>
            <a:r>
              <a:rPr lang="fr-FR" sz="1200" b="0" i="1" dirty="0">
                <a:solidFill>
                  <a:srgbClr val="000000"/>
                </a:solidFill>
                <a:latin typeface="Arial"/>
                <a:cs typeface="Arial" charset="0"/>
              </a:rPr>
              <a:t>- favoriser la participation sociale (Cloud </a:t>
            </a:r>
            <a:r>
              <a:rPr lang="fr-FR" sz="1200" b="0" i="1" dirty="0" err="1">
                <a:solidFill>
                  <a:srgbClr val="000000"/>
                </a:solidFill>
                <a:latin typeface="Arial"/>
                <a:cs typeface="Arial" charset="0"/>
              </a:rPr>
              <a:t>computing</a:t>
            </a:r>
            <a:r>
              <a:rPr lang="fr-FR" sz="1200" b="0" i="1" dirty="0">
                <a:solidFill>
                  <a:srgbClr val="000000"/>
                </a:solidFill>
                <a:latin typeface="Arial"/>
                <a:cs typeface="Arial" charset="0"/>
              </a:rPr>
              <a:t>)</a:t>
            </a:r>
          </a:p>
          <a:p>
            <a:pPr marL="136525" marR="1905" indent="-5715" algn="just" fontAlgn="base">
              <a:spcBef>
                <a:spcPct val="0"/>
              </a:spcBef>
            </a:pPr>
            <a:r>
              <a:rPr lang="fr-FR" sz="1200" b="0" i="1" dirty="0">
                <a:solidFill>
                  <a:srgbClr val="000000"/>
                </a:solidFill>
                <a:latin typeface="Arial"/>
                <a:cs typeface="Arial" charset="0"/>
              </a:rPr>
              <a:t>- traiter des données massives, combiner les données de plusieurs sources (Big Data)</a:t>
            </a:r>
          </a:p>
          <a:p>
            <a:pPr marL="136525" marR="1905" indent="-5715" algn="just" fontAlgn="base">
              <a:spcBef>
                <a:spcPct val="0"/>
              </a:spcBef>
            </a:pPr>
            <a:r>
              <a:rPr lang="fr-FR" sz="1200" b="0" i="1" dirty="0">
                <a:solidFill>
                  <a:srgbClr val="000000"/>
                </a:solidFill>
                <a:latin typeface="Arial"/>
                <a:cs typeface="Arial" charset="0"/>
              </a:rPr>
              <a:t>- créer de la valeur ajoutée.</a:t>
            </a:r>
          </a:p>
        </p:txBody>
      </p:sp>
    </p:spTree>
    <p:extLst>
      <p:ext uri="{BB962C8B-B14F-4D97-AF65-F5344CB8AC3E}">
        <p14:creationId xmlns:p14="http://schemas.microsoft.com/office/powerpoint/2010/main" val="449452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36525" marR="1905" indent="-5715" algn="just" fontAlgn="base">
              <a:spcBef>
                <a:spcPct val="0"/>
              </a:spcBef>
            </a:pPr>
            <a:r>
              <a:rPr lang="fr-FR" sz="1200" b="1" i="1" dirty="0">
                <a:solidFill>
                  <a:srgbClr val="000000"/>
                </a:solidFill>
                <a:latin typeface="Arial"/>
                <a:cs typeface="Arial" charset="0"/>
              </a:rPr>
              <a:t>Informations relatives au savoir-être</a:t>
            </a:r>
          </a:p>
          <a:p>
            <a:pPr marL="136525" marR="1905" indent="-5715" algn="just" fontAlgn="base">
              <a:spcBef>
                <a:spcPct val="0"/>
              </a:spcBef>
            </a:pPr>
            <a:endParaRPr lang="fr-FR" sz="1200" b="1" i="1" dirty="0">
              <a:solidFill>
                <a:srgbClr val="000000"/>
              </a:solidFill>
              <a:latin typeface="Arial"/>
              <a:cs typeface="Arial" charset="0"/>
            </a:endParaRPr>
          </a:p>
          <a:p>
            <a:pPr marL="136525" marR="1905" indent="-5715" algn="just" fontAlgn="base">
              <a:spcBef>
                <a:spcPct val="0"/>
              </a:spcBef>
            </a:pPr>
            <a:r>
              <a:rPr lang="fr-FR" sz="1200" b="1" i="1" dirty="0">
                <a:solidFill>
                  <a:srgbClr val="000000"/>
                </a:solidFill>
                <a:latin typeface="Arial"/>
                <a:cs typeface="Arial" charset="0"/>
              </a:rPr>
              <a:t>Maîtrise de compétences comportementales</a:t>
            </a:r>
          </a:p>
          <a:p>
            <a:pPr marL="136525" marR="1905" indent="-5715" algn="just" fontAlgn="base">
              <a:spcBef>
                <a:spcPct val="0"/>
              </a:spcBef>
            </a:pPr>
            <a:r>
              <a:rPr lang="fr-FR" sz="1200" i="1" dirty="0">
                <a:solidFill>
                  <a:srgbClr val="000000"/>
                </a:solidFill>
                <a:latin typeface="Arial"/>
                <a:cs typeface="Arial" charset="0"/>
              </a:rPr>
              <a:t> </a:t>
            </a:r>
          </a:p>
          <a:p>
            <a:pPr marL="136525" marR="1905" indent="-5715" algn="just" fontAlgn="base">
              <a:spcBef>
                <a:spcPct val="0"/>
              </a:spcBef>
            </a:pPr>
            <a:r>
              <a:rPr lang="fr-FR" sz="1200" i="1" dirty="0">
                <a:solidFill>
                  <a:srgbClr val="000000"/>
                </a:solidFill>
                <a:latin typeface="Arial"/>
                <a:cs typeface="Arial" charset="0"/>
              </a:rPr>
              <a:t>L’assistant de gestion, du fait de sa </a:t>
            </a:r>
            <a:r>
              <a:rPr lang="fr-FR" sz="1200" b="1" i="1" dirty="0">
                <a:solidFill>
                  <a:srgbClr val="FF0000"/>
                </a:solidFill>
                <a:latin typeface="Arial"/>
                <a:cs typeface="Arial" charset="0"/>
              </a:rPr>
              <a:t>multivalence</a:t>
            </a:r>
            <a:r>
              <a:rPr lang="fr-FR" sz="1200" i="1" dirty="0">
                <a:solidFill>
                  <a:srgbClr val="000000"/>
                </a:solidFill>
                <a:latin typeface="Arial"/>
                <a:cs typeface="Arial" charset="0"/>
              </a:rPr>
              <a:t>, doit impérativement savoir hiérarchiser les dossiers qu’il traite et donc fixer des </a:t>
            </a:r>
            <a:r>
              <a:rPr lang="fr-FR" sz="1200" b="1" i="1" dirty="0">
                <a:solidFill>
                  <a:srgbClr val="000000"/>
                </a:solidFill>
                <a:latin typeface="Arial"/>
                <a:cs typeface="Arial" charset="0"/>
              </a:rPr>
              <a:t>priorités</a:t>
            </a:r>
            <a:r>
              <a:rPr lang="fr-FR" sz="1200" i="1" dirty="0">
                <a:solidFill>
                  <a:srgbClr val="000000"/>
                </a:solidFill>
                <a:latin typeface="Arial"/>
                <a:cs typeface="Arial" charset="0"/>
              </a:rPr>
              <a:t> dans l’organisation de ses activités. De plus, devant répondre à des sollicitations diverses et résoudre rapidement de multiples problèmes, il doit </a:t>
            </a:r>
            <a:r>
              <a:rPr lang="fr-FR" sz="1200" b="1" i="1" dirty="0">
                <a:solidFill>
                  <a:srgbClr val="000000"/>
                </a:solidFill>
                <a:latin typeface="Arial"/>
                <a:cs typeface="Arial" charset="0"/>
              </a:rPr>
              <a:t>gérer le stress </a:t>
            </a:r>
            <a:r>
              <a:rPr lang="fr-FR" sz="1200" i="1" dirty="0">
                <a:solidFill>
                  <a:srgbClr val="000000"/>
                </a:solidFill>
                <a:latin typeface="Arial"/>
                <a:cs typeface="Arial" charset="0"/>
              </a:rPr>
              <a:t>lié à ces aléas et aux perturbations dans le déroulement de ses activités.  </a:t>
            </a:r>
          </a:p>
          <a:p>
            <a:pPr marL="136525" marR="1905" indent="-5715" algn="just" fontAlgn="base">
              <a:spcBef>
                <a:spcPct val="0"/>
              </a:spcBef>
            </a:pPr>
            <a:r>
              <a:rPr lang="fr-FR" sz="1200" i="1" dirty="0">
                <a:solidFill>
                  <a:srgbClr val="000000"/>
                </a:solidFill>
                <a:latin typeface="Arial"/>
                <a:cs typeface="Arial" charset="0"/>
              </a:rPr>
              <a:t>Il doit s’organiser dans son activité professionnelle et s’adapter aux changements de l’environnement tout en conservant la maîtrise de soi. Il doit ainsi adapter son action </a:t>
            </a:r>
            <a:r>
              <a:rPr lang="fr-FR" sz="1200" b="1" i="1" dirty="0">
                <a:solidFill>
                  <a:srgbClr val="000000"/>
                </a:solidFill>
                <a:latin typeface="Arial"/>
                <a:cs typeface="Arial" charset="0"/>
              </a:rPr>
              <a:t>face aux aléas </a:t>
            </a:r>
            <a:r>
              <a:rPr lang="fr-FR" sz="1200" i="1" dirty="0">
                <a:solidFill>
                  <a:srgbClr val="000000"/>
                </a:solidFill>
                <a:latin typeface="Arial"/>
                <a:cs typeface="Arial" charset="0"/>
              </a:rPr>
              <a:t>et savoir gérer un incident, un imprévu survenu dans la réalisation de l’une des activités qui lui sont confiées. </a:t>
            </a:r>
          </a:p>
          <a:p>
            <a:pPr marL="136525" marR="1905" indent="-5715" algn="just" fontAlgn="base">
              <a:spcBef>
                <a:spcPct val="0"/>
              </a:spcBef>
            </a:pPr>
            <a:r>
              <a:rPr lang="fr-FR" sz="1200" i="1" dirty="0">
                <a:solidFill>
                  <a:srgbClr val="000000"/>
                </a:solidFill>
                <a:latin typeface="Arial"/>
                <a:cs typeface="Arial" charset="0"/>
              </a:rPr>
              <a:t>Pour réduire les tensions, il doit faire preuve </a:t>
            </a:r>
            <a:r>
              <a:rPr lang="fr-FR" sz="1200" b="1" i="1" dirty="0">
                <a:solidFill>
                  <a:srgbClr val="000000"/>
                </a:solidFill>
                <a:latin typeface="Arial"/>
                <a:cs typeface="Arial" charset="0"/>
              </a:rPr>
              <a:t>d’écoute active </a:t>
            </a:r>
            <a:r>
              <a:rPr lang="fr-FR" sz="1200" i="1" dirty="0">
                <a:solidFill>
                  <a:srgbClr val="000000"/>
                </a:solidFill>
                <a:latin typeface="Arial"/>
                <a:cs typeface="Arial" charset="0"/>
              </a:rPr>
              <a:t>dans sa relation avec tous les </a:t>
            </a:r>
            <a:r>
              <a:rPr lang="fr-FR" sz="1200" b="1" i="1" dirty="0">
                <a:solidFill>
                  <a:srgbClr val="000000"/>
                </a:solidFill>
                <a:latin typeface="Arial"/>
                <a:cs typeface="Arial" charset="0"/>
              </a:rPr>
              <a:t>acteurs internes et externes </a:t>
            </a:r>
            <a:r>
              <a:rPr lang="fr-FR" sz="1200" i="1" dirty="0">
                <a:solidFill>
                  <a:srgbClr val="000000"/>
                </a:solidFill>
                <a:latin typeface="Arial"/>
                <a:cs typeface="Arial" charset="0"/>
              </a:rPr>
              <a:t>de l’entité. </a:t>
            </a:r>
          </a:p>
          <a:p>
            <a:pPr marL="136525" marR="1905" indent="-5715" algn="just" fontAlgn="base">
              <a:spcBef>
                <a:spcPct val="0"/>
              </a:spcBef>
            </a:pPr>
            <a:r>
              <a:rPr lang="fr-FR" sz="1200" i="1" dirty="0">
                <a:solidFill>
                  <a:srgbClr val="000000"/>
                </a:solidFill>
                <a:latin typeface="Arial"/>
                <a:cs typeface="Arial" charset="0"/>
              </a:rPr>
              <a:t>En relation avec les partenaires internes et externes de l’organisation, l’assistant de gestion peut avoir un rôle de représentation et doit donc répondre à une forte exigence en termes de comportements attendus (</a:t>
            </a:r>
            <a:r>
              <a:rPr lang="fr-FR" sz="1200" b="1" i="1" dirty="0">
                <a:solidFill>
                  <a:srgbClr val="000000"/>
                </a:solidFill>
                <a:latin typeface="Arial"/>
                <a:cs typeface="Arial" charset="0"/>
              </a:rPr>
              <a:t>amabilité, conscience professionnelle, diplomatie, discrétion, présentation adaptée</a:t>
            </a:r>
            <a:r>
              <a:rPr lang="fr-FR" sz="1200" i="1" dirty="0">
                <a:solidFill>
                  <a:srgbClr val="000000"/>
                </a:solidFill>
                <a:latin typeface="Arial"/>
                <a:cs typeface="Arial" charset="0"/>
              </a:rPr>
              <a:t>). Il doit savoir utiliser les </a:t>
            </a:r>
            <a:r>
              <a:rPr lang="fr-FR" sz="1200" b="1" i="1" dirty="0">
                <a:solidFill>
                  <a:srgbClr val="000000"/>
                </a:solidFill>
                <a:latin typeface="Arial"/>
                <a:cs typeface="Arial" charset="0"/>
              </a:rPr>
              <a:t>codes sociaux </a:t>
            </a:r>
            <a:r>
              <a:rPr lang="fr-FR" sz="1200" i="1" dirty="0">
                <a:solidFill>
                  <a:srgbClr val="000000"/>
                </a:solidFill>
                <a:latin typeface="Arial"/>
                <a:cs typeface="Arial" charset="0"/>
              </a:rPr>
              <a:t>liés au contexte professionnel. </a:t>
            </a:r>
          </a:p>
          <a:p>
            <a:pPr marL="136525" marR="1905" indent="-5715" algn="just" fontAlgn="base">
              <a:spcBef>
                <a:spcPct val="0"/>
              </a:spcBef>
            </a:pPr>
            <a:endParaRPr lang="fr-FR" sz="1200" i="1" dirty="0">
              <a:solidFill>
                <a:srgbClr val="000000"/>
              </a:solidFill>
              <a:latin typeface="Arial"/>
              <a:cs typeface="Arial" charset="0"/>
            </a:endParaRPr>
          </a:p>
        </p:txBody>
      </p:sp>
      <p:sp>
        <p:nvSpPr>
          <p:cNvPr id="4" name="Espace réservé du numéro de diapositive 3"/>
          <p:cNvSpPr>
            <a:spLocks noGrp="1"/>
          </p:cNvSpPr>
          <p:nvPr>
            <p:ph type="sldNum" sz="quarter" idx="5"/>
          </p:nvPr>
        </p:nvSpPr>
        <p:spPr/>
        <p:txBody>
          <a:bodyPr/>
          <a:lstStyle/>
          <a:p>
            <a:fld id="{42353183-A231-411F-8909-2D8F3A91EDDC}" type="slidenum">
              <a:rPr lang="fr-FR" smtClean="0"/>
              <a:pPr/>
              <a:t>11</a:t>
            </a:fld>
            <a:endParaRPr lang="fr-FR"/>
          </a:p>
        </p:txBody>
      </p:sp>
    </p:spTree>
    <p:extLst>
      <p:ext uri="{BB962C8B-B14F-4D97-AF65-F5344CB8AC3E}">
        <p14:creationId xmlns:p14="http://schemas.microsoft.com/office/powerpoint/2010/main" val="4116551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12</a:t>
            </a:fld>
            <a:endParaRPr lang="fr-FR"/>
          </a:p>
        </p:txBody>
      </p:sp>
    </p:spTree>
    <p:extLst>
      <p:ext uri="{BB962C8B-B14F-4D97-AF65-F5344CB8AC3E}">
        <p14:creationId xmlns:p14="http://schemas.microsoft.com/office/powerpoint/2010/main" val="1687000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un bloc donnée on aura une douzaine de compétences</a:t>
            </a:r>
          </a:p>
          <a:p>
            <a:r>
              <a:rPr lang="fr-FR" dirty="0"/>
              <a:t>Une compétence ne figure une seule fois dans un bloc et dans</a:t>
            </a:r>
            <a:r>
              <a:rPr lang="fr-FR" baseline="0" dirty="0"/>
              <a:t> l’ensemble des blocs</a:t>
            </a:r>
          </a:p>
          <a:p>
            <a:r>
              <a:rPr lang="fr-FR" baseline="0" dirty="0"/>
              <a:t>Identifiée par un verbe à l’infinitif</a:t>
            </a:r>
            <a:endParaRPr lang="fr-FR" dirty="0"/>
          </a:p>
        </p:txBody>
      </p:sp>
    </p:spTree>
    <p:extLst>
      <p:ext uri="{BB962C8B-B14F-4D97-AF65-F5344CB8AC3E}">
        <p14:creationId xmlns:p14="http://schemas.microsoft.com/office/powerpoint/2010/main" val="684784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487B8C-A056-B943-ADB7-D403F81B834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93B454F-3AC7-EA47-B393-C18FA932E7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FC38173-8E23-4745-859D-AA3AA644644F}"/>
              </a:ext>
            </a:extLst>
          </p:cNvPr>
          <p:cNvSpPr>
            <a:spLocks noGrp="1"/>
          </p:cNvSpPr>
          <p:nvPr>
            <p:ph type="dt" sz="half" idx="10"/>
          </p:nvPr>
        </p:nvSpPr>
        <p:spPr/>
        <p:txBody>
          <a:bodyPr/>
          <a:lstStyle/>
          <a:p>
            <a:fld id="{0B7E2621-D8EB-4144-B0A6-66B7C5A26148}" type="datetimeFigureOut">
              <a:rPr lang="fr-FR" smtClean="0"/>
              <a:t>26/11/2021</a:t>
            </a:fld>
            <a:endParaRPr lang="fr-FR" dirty="0"/>
          </a:p>
        </p:txBody>
      </p:sp>
      <p:sp>
        <p:nvSpPr>
          <p:cNvPr id="5" name="Espace réservé du pied de page 4">
            <a:extLst>
              <a:ext uri="{FF2B5EF4-FFF2-40B4-BE49-F238E27FC236}">
                <a16:creationId xmlns:a16="http://schemas.microsoft.com/office/drawing/2014/main" id="{9165C3E2-6667-C94E-BAF3-DE8FDC156B16}"/>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EA2CF214-3DE8-7443-908F-ECC72DA9E839}"/>
              </a:ext>
            </a:extLst>
          </p:cNvPr>
          <p:cNvSpPr>
            <a:spLocks noGrp="1"/>
          </p:cNvSpPr>
          <p:nvPr>
            <p:ph type="sldNum" sz="quarter" idx="12"/>
          </p:nvPr>
        </p:nvSpPr>
        <p:spPr/>
        <p:txBody>
          <a:bodyPr/>
          <a:lstStyle/>
          <a:p>
            <a:fld id="{7CDB0766-30F6-D240-89A0-C7170975D609}" type="slidenum">
              <a:rPr lang="fr-FR" smtClean="0"/>
              <a:t>‹N°›</a:t>
            </a:fld>
            <a:endParaRPr lang="fr-FR" dirty="0"/>
          </a:p>
        </p:txBody>
      </p:sp>
    </p:spTree>
    <p:extLst>
      <p:ext uri="{BB962C8B-B14F-4D97-AF65-F5344CB8AC3E}">
        <p14:creationId xmlns:p14="http://schemas.microsoft.com/office/powerpoint/2010/main" val="3618210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6D8A55-5BB4-9A46-AECB-02B63A6B48C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6D31A6B-AFC7-6148-A3A7-B2EB7D81AF3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EA99FC8-64AE-8340-8E97-523BC9AA01FF}"/>
              </a:ext>
            </a:extLst>
          </p:cNvPr>
          <p:cNvSpPr>
            <a:spLocks noGrp="1"/>
          </p:cNvSpPr>
          <p:nvPr>
            <p:ph type="dt" sz="half" idx="10"/>
          </p:nvPr>
        </p:nvSpPr>
        <p:spPr/>
        <p:txBody>
          <a:bodyPr/>
          <a:lstStyle/>
          <a:p>
            <a:fld id="{0B7E2621-D8EB-4144-B0A6-66B7C5A26148}" type="datetimeFigureOut">
              <a:rPr lang="fr-FR" smtClean="0"/>
              <a:t>26/11/2021</a:t>
            </a:fld>
            <a:endParaRPr lang="fr-FR" dirty="0"/>
          </a:p>
        </p:txBody>
      </p:sp>
      <p:sp>
        <p:nvSpPr>
          <p:cNvPr id="5" name="Espace réservé du pied de page 4">
            <a:extLst>
              <a:ext uri="{FF2B5EF4-FFF2-40B4-BE49-F238E27FC236}">
                <a16:creationId xmlns:a16="http://schemas.microsoft.com/office/drawing/2014/main" id="{59EDF73A-E7C9-FB40-8355-5C65BC1354FB}"/>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B593A673-711B-E649-AEB9-727F92151B56}"/>
              </a:ext>
            </a:extLst>
          </p:cNvPr>
          <p:cNvSpPr>
            <a:spLocks noGrp="1"/>
          </p:cNvSpPr>
          <p:nvPr>
            <p:ph type="sldNum" sz="quarter" idx="12"/>
          </p:nvPr>
        </p:nvSpPr>
        <p:spPr/>
        <p:txBody>
          <a:bodyPr/>
          <a:lstStyle/>
          <a:p>
            <a:fld id="{7CDB0766-30F6-D240-89A0-C7170975D609}" type="slidenum">
              <a:rPr lang="fr-FR" smtClean="0"/>
              <a:t>‹N°›</a:t>
            </a:fld>
            <a:endParaRPr lang="fr-FR" dirty="0"/>
          </a:p>
        </p:txBody>
      </p:sp>
    </p:spTree>
    <p:extLst>
      <p:ext uri="{BB962C8B-B14F-4D97-AF65-F5344CB8AC3E}">
        <p14:creationId xmlns:p14="http://schemas.microsoft.com/office/powerpoint/2010/main" val="853331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4FC834B-26A5-4647-82C1-6E87EDC3B02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ECD9617-FE2D-AD41-8029-27C2276CDE7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0ABB07A-442D-4B47-8CE8-71C5E0B1DFCA}"/>
              </a:ext>
            </a:extLst>
          </p:cNvPr>
          <p:cNvSpPr>
            <a:spLocks noGrp="1"/>
          </p:cNvSpPr>
          <p:nvPr>
            <p:ph type="dt" sz="half" idx="10"/>
          </p:nvPr>
        </p:nvSpPr>
        <p:spPr/>
        <p:txBody>
          <a:bodyPr/>
          <a:lstStyle/>
          <a:p>
            <a:fld id="{0B7E2621-D8EB-4144-B0A6-66B7C5A26148}" type="datetimeFigureOut">
              <a:rPr lang="fr-FR" smtClean="0"/>
              <a:t>26/11/2021</a:t>
            </a:fld>
            <a:endParaRPr lang="fr-FR" dirty="0"/>
          </a:p>
        </p:txBody>
      </p:sp>
      <p:sp>
        <p:nvSpPr>
          <p:cNvPr id="5" name="Espace réservé du pied de page 4">
            <a:extLst>
              <a:ext uri="{FF2B5EF4-FFF2-40B4-BE49-F238E27FC236}">
                <a16:creationId xmlns:a16="http://schemas.microsoft.com/office/drawing/2014/main" id="{6473CE4B-6186-C244-AAA2-B5DD08A8FD00}"/>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54E8E0FC-41E5-024E-B10A-AC6DDF342780}"/>
              </a:ext>
            </a:extLst>
          </p:cNvPr>
          <p:cNvSpPr>
            <a:spLocks noGrp="1"/>
          </p:cNvSpPr>
          <p:nvPr>
            <p:ph type="sldNum" sz="quarter" idx="12"/>
          </p:nvPr>
        </p:nvSpPr>
        <p:spPr/>
        <p:txBody>
          <a:bodyPr/>
          <a:lstStyle/>
          <a:p>
            <a:fld id="{7CDB0766-30F6-D240-89A0-C7170975D609}" type="slidenum">
              <a:rPr lang="fr-FR" smtClean="0"/>
              <a:t>‹N°›</a:t>
            </a:fld>
            <a:endParaRPr lang="fr-FR" dirty="0"/>
          </a:p>
        </p:txBody>
      </p:sp>
    </p:spTree>
    <p:extLst>
      <p:ext uri="{BB962C8B-B14F-4D97-AF65-F5344CB8AC3E}">
        <p14:creationId xmlns:p14="http://schemas.microsoft.com/office/powerpoint/2010/main" val="1728764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1073152" y="1471083"/>
            <a:ext cx="10509249"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numéro de diapositive 4">
            <a:extLst>
              <a:ext uri="{FF2B5EF4-FFF2-40B4-BE49-F238E27FC236}">
                <a16:creationId xmlns:a16="http://schemas.microsoft.com/office/drawing/2014/main" id="{067595B1-AD99-46B9-8020-EF9315B55C05}"/>
              </a:ext>
            </a:extLst>
          </p:cNvPr>
          <p:cNvSpPr>
            <a:spLocks noGrp="1"/>
          </p:cNvSpPr>
          <p:nvPr>
            <p:ph type="sldNum" sz="quarter" idx="12"/>
          </p:nvPr>
        </p:nvSpPr>
        <p:spPr>
          <a:xfrm>
            <a:off x="11274537" y="6390911"/>
            <a:ext cx="815895" cy="365125"/>
          </a:xfrm>
          <a:prstGeom prst="rect">
            <a:avLst/>
          </a:prstGeom>
        </p:spPr>
        <p:txBody>
          <a:bodyPr/>
          <a:lstStyle>
            <a:lvl1pPr>
              <a:defRPr sz="1400" b="1"/>
            </a:lvl1pPr>
          </a:lstStyle>
          <a:p>
            <a:fld id="{A786685B-2977-D546-9E3D-3CA676A47F0C}" type="slidenum">
              <a:rPr lang="fr-FR" smtClean="0"/>
              <a:pPr/>
              <a:t>‹N°›</a:t>
            </a:fld>
            <a:endParaRPr lang="fr-FR" dirty="0"/>
          </a:p>
        </p:txBody>
      </p:sp>
    </p:spTree>
    <p:extLst>
      <p:ext uri="{BB962C8B-B14F-4D97-AF65-F5344CB8AC3E}">
        <p14:creationId xmlns:p14="http://schemas.microsoft.com/office/powerpoint/2010/main" val="3276371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1073867" y="1476297"/>
            <a:ext cx="10508533"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numéro de diapositive 4">
            <a:extLst>
              <a:ext uri="{FF2B5EF4-FFF2-40B4-BE49-F238E27FC236}">
                <a16:creationId xmlns:a16="http://schemas.microsoft.com/office/drawing/2014/main" id="{F4573034-9371-44F6-B245-B4E8BA1DC285}"/>
              </a:ext>
            </a:extLst>
          </p:cNvPr>
          <p:cNvSpPr>
            <a:spLocks noGrp="1"/>
          </p:cNvSpPr>
          <p:nvPr>
            <p:ph type="sldNum" sz="quarter" idx="12"/>
          </p:nvPr>
        </p:nvSpPr>
        <p:spPr>
          <a:xfrm>
            <a:off x="11274537" y="6390911"/>
            <a:ext cx="815895" cy="365125"/>
          </a:xfrm>
          <a:prstGeom prst="rect">
            <a:avLst/>
          </a:prstGeom>
        </p:spPr>
        <p:txBody>
          <a:bodyPr/>
          <a:lstStyle>
            <a:lvl1pPr>
              <a:defRPr sz="1400" b="1"/>
            </a:lvl1pPr>
          </a:lstStyle>
          <a:p>
            <a:fld id="{A786685B-2977-D546-9E3D-3CA676A47F0C}" type="slidenum">
              <a:rPr lang="fr-FR" smtClean="0"/>
              <a:pPr/>
              <a:t>‹N°›</a:t>
            </a:fld>
            <a:endParaRPr lang="fr-FR" dirty="0"/>
          </a:p>
        </p:txBody>
      </p:sp>
    </p:spTree>
    <p:extLst>
      <p:ext uri="{BB962C8B-B14F-4D97-AF65-F5344CB8AC3E}">
        <p14:creationId xmlns:p14="http://schemas.microsoft.com/office/powerpoint/2010/main" val="405881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a:xfrm>
            <a:off x="11274537" y="6390911"/>
            <a:ext cx="815895" cy="365125"/>
          </a:xfrm>
          <a:prstGeom prst="rect">
            <a:avLst/>
          </a:prstGeom>
        </p:spPr>
        <p:txBody>
          <a:bodyPr/>
          <a:lstStyle>
            <a:lvl1pPr>
              <a:defRPr sz="1400" b="1"/>
            </a:lvl1p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1073152" y="1469379"/>
            <a:ext cx="10509249" cy="4397375"/>
          </a:xfrm>
        </p:spPr>
        <p:txBody>
          <a:bodyPr/>
          <a:lstStyle>
            <a:lvl1pPr>
              <a:buClr>
                <a:srgbClr val="683086"/>
              </a:buClr>
              <a:defRPr>
                <a:solidFill>
                  <a:srgbClr val="000000"/>
                </a:solidFill>
              </a:defRPr>
            </a:lvl1pPr>
          </a:lstStyle>
          <a:p>
            <a:pPr lvl="0"/>
            <a:r>
              <a:rPr lang="fr-FR" dirty="0"/>
              <a:t> Cliquez pour modifier les styles du texte du masque</a:t>
            </a:r>
          </a:p>
        </p:txBody>
      </p:sp>
    </p:spTree>
    <p:extLst>
      <p:ext uri="{BB962C8B-B14F-4D97-AF65-F5344CB8AC3E}">
        <p14:creationId xmlns:p14="http://schemas.microsoft.com/office/powerpoint/2010/main" val="2325962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078364" y="69692"/>
            <a:ext cx="10672216" cy="828574"/>
          </a:xfrm>
        </p:spPr>
        <p:txBody>
          <a:bodyPr anchor="b">
            <a:normAutofit/>
          </a:bodyPr>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903111" y="1494531"/>
            <a:ext cx="10564088"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903111" y="5367338"/>
            <a:ext cx="105640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6" name="Espace réservé du numéro de diapositive 4">
            <a:extLst>
              <a:ext uri="{FF2B5EF4-FFF2-40B4-BE49-F238E27FC236}">
                <a16:creationId xmlns:a16="http://schemas.microsoft.com/office/drawing/2014/main" id="{8331B4D8-03B9-4BE0-A36B-AF05116E59A7}"/>
              </a:ext>
            </a:extLst>
          </p:cNvPr>
          <p:cNvSpPr>
            <a:spLocks noGrp="1"/>
          </p:cNvSpPr>
          <p:nvPr>
            <p:ph type="sldNum" sz="quarter" idx="12"/>
          </p:nvPr>
        </p:nvSpPr>
        <p:spPr>
          <a:xfrm>
            <a:off x="11274537" y="6390911"/>
            <a:ext cx="815895" cy="365125"/>
          </a:xfrm>
          <a:prstGeom prst="rect">
            <a:avLst/>
          </a:prstGeom>
        </p:spPr>
        <p:txBody>
          <a:bodyPr/>
          <a:lstStyle>
            <a:lvl1pPr>
              <a:defRPr sz="1400" b="1"/>
            </a:lvl1pPr>
          </a:lstStyle>
          <a:p>
            <a:fld id="{A786685B-2977-D546-9E3D-3CA676A47F0C}" type="slidenum">
              <a:rPr lang="fr-FR" smtClean="0"/>
              <a:pPr/>
              <a:t>‹N°›</a:t>
            </a:fld>
            <a:endParaRPr lang="fr-FR" dirty="0"/>
          </a:p>
        </p:txBody>
      </p:sp>
    </p:spTree>
    <p:extLst>
      <p:ext uri="{BB962C8B-B14F-4D97-AF65-F5344CB8AC3E}">
        <p14:creationId xmlns:p14="http://schemas.microsoft.com/office/powerpoint/2010/main" val="1735794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210811-1101-4D76-9724-2FE1A58695E4}"/>
              </a:ext>
            </a:extLst>
          </p:cNvPr>
          <p:cNvSpPr>
            <a:spLocks noGrp="1"/>
          </p:cNvSpPr>
          <p:nvPr>
            <p:ph type="ctrTitle"/>
          </p:nvPr>
        </p:nvSpPr>
        <p:spPr>
          <a:xfrm>
            <a:off x="1524000" y="1122363"/>
            <a:ext cx="9144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0BED8B7D-9C4C-440F-A5C3-D953D8479D2A}"/>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5F06AAA-E683-417E-94C4-E789EAA33ECD}"/>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1DB28492-E4E4-461E-B48C-FD9B83431FB4}"/>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D139901E-9B34-44D0-83CA-F03F1843E9FE}"/>
              </a:ext>
            </a:extLst>
          </p:cNvPr>
          <p:cNvSpPr>
            <a:spLocks noGrp="1"/>
          </p:cNvSpPr>
          <p:nvPr>
            <p:ph type="sldNum" sz="quarter" idx="12"/>
          </p:nvPr>
        </p:nvSpPr>
        <p:spPr/>
        <p:txBody>
          <a:bodyPr/>
          <a:lstStyle/>
          <a:p>
            <a:fld id="{60F40A19-B747-4F60-9443-2893E004108B}" type="slidenum">
              <a:rPr lang="fr-FR" smtClean="0"/>
              <a:t>‹N°›</a:t>
            </a:fld>
            <a:endParaRPr lang="fr-FR" dirty="0"/>
          </a:p>
        </p:txBody>
      </p:sp>
    </p:spTree>
    <p:extLst>
      <p:ext uri="{BB962C8B-B14F-4D97-AF65-F5344CB8AC3E}">
        <p14:creationId xmlns:p14="http://schemas.microsoft.com/office/powerpoint/2010/main" val="1785452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3" name="Espace réservé du contenu 2"/>
          <p:cNvSpPr>
            <a:spLocks noGrp="1"/>
          </p:cNvSpPr>
          <p:nvPr>
            <p:ph idx="1"/>
          </p:nvPr>
        </p:nvSpPr>
        <p:spPr>
          <a:xfrm>
            <a:off x="254000" y="1206500"/>
            <a:ext cx="11700933" cy="2336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2"/>
          <p:cNvSpPr>
            <a:spLocks noGrp="1"/>
          </p:cNvSpPr>
          <p:nvPr>
            <p:ph idx="10"/>
          </p:nvPr>
        </p:nvSpPr>
        <p:spPr>
          <a:xfrm>
            <a:off x="254000" y="3721100"/>
            <a:ext cx="11700933" cy="2336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29439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5F32A93-24BE-1545-9BAB-1E70F13BE791}"/>
              </a:ext>
            </a:extLst>
          </p:cNvPr>
          <p:cNvSpPr>
            <a:spLocks noGrp="1"/>
          </p:cNvSpPr>
          <p:nvPr>
            <p:ph type="dt" sz="half" idx="10"/>
          </p:nvPr>
        </p:nvSpPr>
        <p:spPr/>
        <p:txBody>
          <a:bodyPr/>
          <a:lstStyle/>
          <a:p>
            <a:fld id="{C8F8AE11-E914-264D-8202-F21B95CE9632}" type="datetimeFigureOut">
              <a:rPr lang="fr-FR" smtClean="0"/>
              <a:t>26/11/2021</a:t>
            </a:fld>
            <a:endParaRPr lang="fr-FR"/>
          </a:p>
        </p:txBody>
      </p:sp>
      <p:sp>
        <p:nvSpPr>
          <p:cNvPr id="3" name="Espace réservé du pied de page 2">
            <a:extLst>
              <a:ext uri="{FF2B5EF4-FFF2-40B4-BE49-F238E27FC236}">
                <a16:creationId xmlns:a16="http://schemas.microsoft.com/office/drawing/2014/main" id="{3495EDA2-667A-7E48-BECB-AEE0C48149C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5603AA6-64BE-3645-B171-094148E91929}"/>
              </a:ext>
            </a:extLst>
          </p:cNvPr>
          <p:cNvSpPr>
            <a:spLocks noGrp="1"/>
          </p:cNvSpPr>
          <p:nvPr>
            <p:ph type="sldNum" sz="quarter" idx="12"/>
          </p:nvPr>
        </p:nvSpPr>
        <p:spPr/>
        <p:txBody>
          <a:bodyPr/>
          <a:lstStyle/>
          <a:p>
            <a:fld id="{997F89A7-519B-414C-8810-AC952B7D4EA7}" type="slidenum">
              <a:rPr lang="fr-FR" smtClean="0"/>
              <a:t>‹N°›</a:t>
            </a:fld>
            <a:endParaRPr lang="fr-FR"/>
          </a:p>
        </p:txBody>
      </p:sp>
    </p:spTree>
    <p:extLst>
      <p:ext uri="{BB962C8B-B14F-4D97-AF65-F5344CB8AC3E}">
        <p14:creationId xmlns:p14="http://schemas.microsoft.com/office/powerpoint/2010/main" val="1281512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4BF2AA-1A8D-F643-8BD3-43FC36EC8F4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800589D-87A9-2045-A4A4-5E85C5CD8CA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E55C5B-46B3-A24C-99E8-FD1B9C481B70}"/>
              </a:ext>
            </a:extLst>
          </p:cNvPr>
          <p:cNvSpPr>
            <a:spLocks noGrp="1"/>
          </p:cNvSpPr>
          <p:nvPr>
            <p:ph type="dt" sz="half" idx="10"/>
          </p:nvPr>
        </p:nvSpPr>
        <p:spPr/>
        <p:txBody>
          <a:bodyPr/>
          <a:lstStyle/>
          <a:p>
            <a:fld id="{0B7E2621-D8EB-4144-B0A6-66B7C5A26148}" type="datetimeFigureOut">
              <a:rPr lang="fr-FR" smtClean="0"/>
              <a:t>26/11/2021</a:t>
            </a:fld>
            <a:endParaRPr lang="fr-FR" dirty="0"/>
          </a:p>
        </p:txBody>
      </p:sp>
      <p:sp>
        <p:nvSpPr>
          <p:cNvPr id="5" name="Espace réservé du pied de page 4">
            <a:extLst>
              <a:ext uri="{FF2B5EF4-FFF2-40B4-BE49-F238E27FC236}">
                <a16:creationId xmlns:a16="http://schemas.microsoft.com/office/drawing/2014/main" id="{D0B3335B-566A-DC4C-9B6C-762C96BEB00B}"/>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844126A4-7658-C844-BD38-7ED517030760}"/>
              </a:ext>
            </a:extLst>
          </p:cNvPr>
          <p:cNvSpPr>
            <a:spLocks noGrp="1"/>
          </p:cNvSpPr>
          <p:nvPr>
            <p:ph type="sldNum" sz="quarter" idx="12"/>
          </p:nvPr>
        </p:nvSpPr>
        <p:spPr/>
        <p:txBody>
          <a:bodyPr/>
          <a:lstStyle/>
          <a:p>
            <a:fld id="{7CDB0766-30F6-D240-89A0-C7170975D609}" type="slidenum">
              <a:rPr lang="fr-FR" smtClean="0"/>
              <a:t>‹N°›</a:t>
            </a:fld>
            <a:endParaRPr lang="fr-FR" dirty="0"/>
          </a:p>
        </p:txBody>
      </p:sp>
    </p:spTree>
    <p:extLst>
      <p:ext uri="{BB962C8B-B14F-4D97-AF65-F5344CB8AC3E}">
        <p14:creationId xmlns:p14="http://schemas.microsoft.com/office/powerpoint/2010/main" val="258306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3E4E6C-03AC-8D48-8773-496D69FF4AF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FCBA104-926F-3C41-8082-19CB9581AE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E5178B7-6A7C-EC48-9E56-9EC1262137DB}"/>
              </a:ext>
            </a:extLst>
          </p:cNvPr>
          <p:cNvSpPr>
            <a:spLocks noGrp="1"/>
          </p:cNvSpPr>
          <p:nvPr>
            <p:ph type="dt" sz="half" idx="10"/>
          </p:nvPr>
        </p:nvSpPr>
        <p:spPr/>
        <p:txBody>
          <a:bodyPr/>
          <a:lstStyle/>
          <a:p>
            <a:fld id="{0B7E2621-D8EB-4144-B0A6-66B7C5A26148}" type="datetimeFigureOut">
              <a:rPr lang="fr-FR" smtClean="0"/>
              <a:t>26/11/2021</a:t>
            </a:fld>
            <a:endParaRPr lang="fr-FR" dirty="0"/>
          </a:p>
        </p:txBody>
      </p:sp>
      <p:sp>
        <p:nvSpPr>
          <p:cNvPr id="5" name="Espace réservé du pied de page 4">
            <a:extLst>
              <a:ext uri="{FF2B5EF4-FFF2-40B4-BE49-F238E27FC236}">
                <a16:creationId xmlns:a16="http://schemas.microsoft.com/office/drawing/2014/main" id="{72CB1673-3762-7B4E-A659-79388AE89974}"/>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9AF53C8B-77E4-1D49-AB22-27276F0B86A0}"/>
              </a:ext>
            </a:extLst>
          </p:cNvPr>
          <p:cNvSpPr>
            <a:spLocks noGrp="1"/>
          </p:cNvSpPr>
          <p:nvPr>
            <p:ph type="sldNum" sz="quarter" idx="12"/>
          </p:nvPr>
        </p:nvSpPr>
        <p:spPr/>
        <p:txBody>
          <a:bodyPr/>
          <a:lstStyle/>
          <a:p>
            <a:fld id="{7CDB0766-30F6-D240-89A0-C7170975D609}" type="slidenum">
              <a:rPr lang="fr-FR" smtClean="0"/>
              <a:t>‹N°›</a:t>
            </a:fld>
            <a:endParaRPr lang="fr-FR" dirty="0"/>
          </a:p>
        </p:txBody>
      </p:sp>
    </p:spTree>
    <p:extLst>
      <p:ext uri="{BB962C8B-B14F-4D97-AF65-F5344CB8AC3E}">
        <p14:creationId xmlns:p14="http://schemas.microsoft.com/office/powerpoint/2010/main" val="3218980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63EC36-01D2-A742-82C4-32502E76D7C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E6ED3A0-3C22-5748-927A-79887F45516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E42D55E-1710-BC4D-B676-B3BFEA1E261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4DF3985-24FD-9344-BBD9-2C67F399E47B}"/>
              </a:ext>
            </a:extLst>
          </p:cNvPr>
          <p:cNvSpPr>
            <a:spLocks noGrp="1"/>
          </p:cNvSpPr>
          <p:nvPr>
            <p:ph type="dt" sz="half" idx="10"/>
          </p:nvPr>
        </p:nvSpPr>
        <p:spPr/>
        <p:txBody>
          <a:bodyPr/>
          <a:lstStyle/>
          <a:p>
            <a:fld id="{0B7E2621-D8EB-4144-B0A6-66B7C5A26148}" type="datetimeFigureOut">
              <a:rPr lang="fr-FR" smtClean="0"/>
              <a:t>26/11/2021</a:t>
            </a:fld>
            <a:endParaRPr lang="fr-FR" dirty="0"/>
          </a:p>
        </p:txBody>
      </p:sp>
      <p:sp>
        <p:nvSpPr>
          <p:cNvPr id="6" name="Espace réservé du pied de page 5">
            <a:extLst>
              <a:ext uri="{FF2B5EF4-FFF2-40B4-BE49-F238E27FC236}">
                <a16:creationId xmlns:a16="http://schemas.microsoft.com/office/drawing/2014/main" id="{265E6603-E71C-D247-820D-399A1D0DD475}"/>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2033EDDA-B744-D74B-A208-FE6ECB5BE1D4}"/>
              </a:ext>
            </a:extLst>
          </p:cNvPr>
          <p:cNvSpPr>
            <a:spLocks noGrp="1"/>
          </p:cNvSpPr>
          <p:nvPr>
            <p:ph type="sldNum" sz="quarter" idx="12"/>
          </p:nvPr>
        </p:nvSpPr>
        <p:spPr/>
        <p:txBody>
          <a:bodyPr/>
          <a:lstStyle/>
          <a:p>
            <a:fld id="{7CDB0766-30F6-D240-89A0-C7170975D609}" type="slidenum">
              <a:rPr lang="fr-FR" smtClean="0"/>
              <a:t>‹N°›</a:t>
            </a:fld>
            <a:endParaRPr lang="fr-FR" dirty="0"/>
          </a:p>
        </p:txBody>
      </p:sp>
    </p:spTree>
    <p:extLst>
      <p:ext uri="{BB962C8B-B14F-4D97-AF65-F5344CB8AC3E}">
        <p14:creationId xmlns:p14="http://schemas.microsoft.com/office/powerpoint/2010/main" val="965692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CCF43-0CED-C744-BCF4-FCC8C2A0456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CE307CA-B56B-8144-94E0-5BFF7C303D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B2CAC23-84E9-A64B-AE8A-3DD7492AC60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4900809-FAF0-8345-9C2A-C7315F6A6C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DA95E97-4F64-774A-82CE-AFDD246D7B3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95B960A-C1C2-1249-99A2-601C697DC3A6}"/>
              </a:ext>
            </a:extLst>
          </p:cNvPr>
          <p:cNvSpPr>
            <a:spLocks noGrp="1"/>
          </p:cNvSpPr>
          <p:nvPr>
            <p:ph type="dt" sz="half" idx="10"/>
          </p:nvPr>
        </p:nvSpPr>
        <p:spPr/>
        <p:txBody>
          <a:bodyPr/>
          <a:lstStyle/>
          <a:p>
            <a:fld id="{0B7E2621-D8EB-4144-B0A6-66B7C5A26148}" type="datetimeFigureOut">
              <a:rPr lang="fr-FR" smtClean="0"/>
              <a:t>26/11/2021</a:t>
            </a:fld>
            <a:endParaRPr lang="fr-FR" dirty="0"/>
          </a:p>
        </p:txBody>
      </p:sp>
      <p:sp>
        <p:nvSpPr>
          <p:cNvPr id="8" name="Espace réservé du pied de page 7">
            <a:extLst>
              <a:ext uri="{FF2B5EF4-FFF2-40B4-BE49-F238E27FC236}">
                <a16:creationId xmlns:a16="http://schemas.microsoft.com/office/drawing/2014/main" id="{197B30FA-3BFA-B24A-BB8B-3CA664C527DE}"/>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EEF98CB6-C424-4B4C-A75D-CF46982463F4}"/>
              </a:ext>
            </a:extLst>
          </p:cNvPr>
          <p:cNvSpPr>
            <a:spLocks noGrp="1"/>
          </p:cNvSpPr>
          <p:nvPr>
            <p:ph type="sldNum" sz="quarter" idx="12"/>
          </p:nvPr>
        </p:nvSpPr>
        <p:spPr/>
        <p:txBody>
          <a:bodyPr/>
          <a:lstStyle/>
          <a:p>
            <a:fld id="{7CDB0766-30F6-D240-89A0-C7170975D609}" type="slidenum">
              <a:rPr lang="fr-FR" smtClean="0"/>
              <a:t>‹N°›</a:t>
            </a:fld>
            <a:endParaRPr lang="fr-FR" dirty="0"/>
          </a:p>
        </p:txBody>
      </p:sp>
    </p:spTree>
    <p:extLst>
      <p:ext uri="{BB962C8B-B14F-4D97-AF65-F5344CB8AC3E}">
        <p14:creationId xmlns:p14="http://schemas.microsoft.com/office/powerpoint/2010/main" val="659554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327BEC-AEAD-E247-932C-0649CAD19D5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7D19B61-59DB-674B-848C-488D5322CD69}"/>
              </a:ext>
            </a:extLst>
          </p:cNvPr>
          <p:cNvSpPr>
            <a:spLocks noGrp="1"/>
          </p:cNvSpPr>
          <p:nvPr>
            <p:ph type="dt" sz="half" idx="10"/>
          </p:nvPr>
        </p:nvSpPr>
        <p:spPr/>
        <p:txBody>
          <a:bodyPr/>
          <a:lstStyle/>
          <a:p>
            <a:fld id="{0B7E2621-D8EB-4144-B0A6-66B7C5A26148}" type="datetimeFigureOut">
              <a:rPr lang="fr-FR" smtClean="0"/>
              <a:t>26/11/2021</a:t>
            </a:fld>
            <a:endParaRPr lang="fr-FR" dirty="0"/>
          </a:p>
        </p:txBody>
      </p:sp>
      <p:sp>
        <p:nvSpPr>
          <p:cNvPr id="4" name="Espace réservé du pied de page 3">
            <a:extLst>
              <a:ext uri="{FF2B5EF4-FFF2-40B4-BE49-F238E27FC236}">
                <a16:creationId xmlns:a16="http://schemas.microsoft.com/office/drawing/2014/main" id="{5BFC83C1-A092-484B-85AD-E0E583FC6354}"/>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241D06E7-6B30-874F-AB50-25491BD091C8}"/>
              </a:ext>
            </a:extLst>
          </p:cNvPr>
          <p:cNvSpPr>
            <a:spLocks noGrp="1"/>
          </p:cNvSpPr>
          <p:nvPr>
            <p:ph type="sldNum" sz="quarter" idx="12"/>
          </p:nvPr>
        </p:nvSpPr>
        <p:spPr/>
        <p:txBody>
          <a:bodyPr/>
          <a:lstStyle/>
          <a:p>
            <a:fld id="{7CDB0766-30F6-D240-89A0-C7170975D609}" type="slidenum">
              <a:rPr lang="fr-FR" smtClean="0"/>
              <a:t>‹N°›</a:t>
            </a:fld>
            <a:endParaRPr lang="fr-FR" dirty="0"/>
          </a:p>
        </p:txBody>
      </p:sp>
    </p:spTree>
    <p:extLst>
      <p:ext uri="{BB962C8B-B14F-4D97-AF65-F5344CB8AC3E}">
        <p14:creationId xmlns:p14="http://schemas.microsoft.com/office/powerpoint/2010/main" val="1190972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5D1493B-5BE5-3848-A10D-82FF99151888}"/>
              </a:ext>
            </a:extLst>
          </p:cNvPr>
          <p:cNvSpPr>
            <a:spLocks noGrp="1"/>
          </p:cNvSpPr>
          <p:nvPr>
            <p:ph type="dt" sz="half" idx="10"/>
          </p:nvPr>
        </p:nvSpPr>
        <p:spPr/>
        <p:txBody>
          <a:bodyPr/>
          <a:lstStyle/>
          <a:p>
            <a:fld id="{0B7E2621-D8EB-4144-B0A6-66B7C5A26148}" type="datetimeFigureOut">
              <a:rPr lang="fr-FR" smtClean="0"/>
              <a:t>26/11/2021</a:t>
            </a:fld>
            <a:endParaRPr lang="fr-FR" dirty="0"/>
          </a:p>
        </p:txBody>
      </p:sp>
      <p:sp>
        <p:nvSpPr>
          <p:cNvPr id="3" name="Espace réservé du pied de page 2">
            <a:extLst>
              <a:ext uri="{FF2B5EF4-FFF2-40B4-BE49-F238E27FC236}">
                <a16:creationId xmlns:a16="http://schemas.microsoft.com/office/drawing/2014/main" id="{8B272DE7-827E-1F40-8E02-6FC96C90E310}"/>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DB471D6-6F17-9A43-AC2F-C2C43F051200}"/>
              </a:ext>
            </a:extLst>
          </p:cNvPr>
          <p:cNvSpPr>
            <a:spLocks noGrp="1"/>
          </p:cNvSpPr>
          <p:nvPr>
            <p:ph type="sldNum" sz="quarter" idx="12"/>
          </p:nvPr>
        </p:nvSpPr>
        <p:spPr/>
        <p:txBody>
          <a:bodyPr/>
          <a:lstStyle/>
          <a:p>
            <a:fld id="{7CDB0766-30F6-D240-89A0-C7170975D609}" type="slidenum">
              <a:rPr lang="fr-FR" smtClean="0"/>
              <a:t>‹N°›</a:t>
            </a:fld>
            <a:endParaRPr lang="fr-FR" dirty="0"/>
          </a:p>
        </p:txBody>
      </p:sp>
    </p:spTree>
    <p:extLst>
      <p:ext uri="{BB962C8B-B14F-4D97-AF65-F5344CB8AC3E}">
        <p14:creationId xmlns:p14="http://schemas.microsoft.com/office/powerpoint/2010/main" val="2736232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28A684-032D-F440-986A-5FA6F3F91EE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AA299A3-0AB0-0E48-BC95-BA443DCF83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83A5863-E711-8640-90C0-BEF1E24FF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AF49F0A-6470-3E48-88A5-4F68353E5A09}"/>
              </a:ext>
            </a:extLst>
          </p:cNvPr>
          <p:cNvSpPr>
            <a:spLocks noGrp="1"/>
          </p:cNvSpPr>
          <p:nvPr>
            <p:ph type="dt" sz="half" idx="10"/>
          </p:nvPr>
        </p:nvSpPr>
        <p:spPr/>
        <p:txBody>
          <a:bodyPr/>
          <a:lstStyle/>
          <a:p>
            <a:fld id="{0B7E2621-D8EB-4144-B0A6-66B7C5A26148}" type="datetimeFigureOut">
              <a:rPr lang="fr-FR" smtClean="0"/>
              <a:t>26/11/2021</a:t>
            </a:fld>
            <a:endParaRPr lang="fr-FR" dirty="0"/>
          </a:p>
        </p:txBody>
      </p:sp>
      <p:sp>
        <p:nvSpPr>
          <p:cNvPr id="6" name="Espace réservé du pied de page 5">
            <a:extLst>
              <a:ext uri="{FF2B5EF4-FFF2-40B4-BE49-F238E27FC236}">
                <a16:creationId xmlns:a16="http://schemas.microsoft.com/office/drawing/2014/main" id="{386E692C-7D77-DC46-91FB-5D87609284AF}"/>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61CBAB4A-370A-E44E-8E06-CE1BE84A98AE}"/>
              </a:ext>
            </a:extLst>
          </p:cNvPr>
          <p:cNvSpPr>
            <a:spLocks noGrp="1"/>
          </p:cNvSpPr>
          <p:nvPr>
            <p:ph type="sldNum" sz="quarter" idx="12"/>
          </p:nvPr>
        </p:nvSpPr>
        <p:spPr/>
        <p:txBody>
          <a:bodyPr/>
          <a:lstStyle/>
          <a:p>
            <a:fld id="{7CDB0766-30F6-D240-89A0-C7170975D609}" type="slidenum">
              <a:rPr lang="fr-FR" smtClean="0"/>
              <a:t>‹N°›</a:t>
            </a:fld>
            <a:endParaRPr lang="fr-FR" dirty="0"/>
          </a:p>
        </p:txBody>
      </p:sp>
    </p:spTree>
    <p:extLst>
      <p:ext uri="{BB962C8B-B14F-4D97-AF65-F5344CB8AC3E}">
        <p14:creationId xmlns:p14="http://schemas.microsoft.com/office/powerpoint/2010/main" val="3961887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BCD36C-2F0B-6842-A5E9-B27539E9C55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DC2038C-8713-BA48-A6A3-E6C6046C83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9BD5AF69-567E-8B48-A8DD-7AA98A2CE4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B51ACD4-2120-854A-A1D7-ED12C563A4E5}"/>
              </a:ext>
            </a:extLst>
          </p:cNvPr>
          <p:cNvSpPr>
            <a:spLocks noGrp="1"/>
          </p:cNvSpPr>
          <p:nvPr>
            <p:ph type="dt" sz="half" idx="10"/>
          </p:nvPr>
        </p:nvSpPr>
        <p:spPr/>
        <p:txBody>
          <a:bodyPr/>
          <a:lstStyle/>
          <a:p>
            <a:fld id="{0B7E2621-D8EB-4144-B0A6-66B7C5A26148}" type="datetimeFigureOut">
              <a:rPr lang="fr-FR" smtClean="0"/>
              <a:t>26/11/2021</a:t>
            </a:fld>
            <a:endParaRPr lang="fr-FR" dirty="0"/>
          </a:p>
        </p:txBody>
      </p:sp>
      <p:sp>
        <p:nvSpPr>
          <p:cNvPr id="6" name="Espace réservé du pied de page 5">
            <a:extLst>
              <a:ext uri="{FF2B5EF4-FFF2-40B4-BE49-F238E27FC236}">
                <a16:creationId xmlns:a16="http://schemas.microsoft.com/office/drawing/2014/main" id="{517317E7-FB45-C241-AEF3-95F156AE68E2}"/>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F2E0B4DB-077D-7244-8247-BD806F2A2D42}"/>
              </a:ext>
            </a:extLst>
          </p:cNvPr>
          <p:cNvSpPr>
            <a:spLocks noGrp="1"/>
          </p:cNvSpPr>
          <p:nvPr>
            <p:ph type="sldNum" sz="quarter" idx="12"/>
          </p:nvPr>
        </p:nvSpPr>
        <p:spPr/>
        <p:txBody>
          <a:bodyPr/>
          <a:lstStyle/>
          <a:p>
            <a:fld id="{7CDB0766-30F6-D240-89A0-C7170975D609}" type="slidenum">
              <a:rPr lang="fr-FR" smtClean="0"/>
              <a:t>‹N°›</a:t>
            </a:fld>
            <a:endParaRPr lang="fr-FR" dirty="0"/>
          </a:p>
        </p:txBody>
      </p:sp>
    </p:spTree>
    <p:extLst>
      <p:ext uri="{BB962C8B-B14F-4D97-AF65-F5344CB8AC3E}">
        <p14:creationId xmlns:p14="http://schemas.microsoft.com/office/powerpoint/2010/main" val="3968451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773AC78-B570-E54C-ACA8-E128EF47C1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C890214-D990-6A46-9958-83AB3EE285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9C14712-89D2-6D40-8F25-2FC78A3788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E2621-D8EB-4144-B0A6-66B7C5A26148}" type="datetimeFigureOut">
              <a:rPr lang="fr-FR" smtClean="0"/>
              <a:t>26/11/2021</a:t>
            </a:fld>
            <a:endParaRPr lang="fr-FR" dirty="0"/>
          </a:p>
        </p:txBody>
      </p:sp>
      <p:sp>
        <p:nvSpPr>
          <p:cNvPr id="5" name="Espace réservé du pied de page 4">
            <a:extLst>
              <a:ext uri="{FF2B5EF4-FFF2-40B4-BE49-F238E27FC236}">
                <a16:creationId xmlns:a16="http://schemas.microsoft.com/office/drawing/2014/main" id="{DBABB79C-0F87-994C-B1BB-99B652A2F0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A4930852-5D5A-9D43-B1DB-3AC0DEDCC9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B0766-30F6-D240-89A0-C7170975D609}" type="slidenum">
              <a:rPr lang="fr-FR" smtClean="0"/>
              <a:t>‹N°›</a:t>
            </a:fld>
            <a:endParaRPr lang="fr-FR" dirty="0"/>
          </a:p>
        </p:txBody>
      </p:sp>
    </p:spTree>
    <p:extLst>
      <p:ext uri="{BB962C8B-B14F-4D97-AF65-F5344CB8AC3E}">
        <p14:creationId xmlns:p14="http://schemas.microsoft.com/office/powerpoint/2010/main" val="3130749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73867" y="1"/>
            <a:ext cx="10508533"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1073867" y="1476022"/>
            <a:ext cx="10508533"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3" name="Connecteur droit 12"/>
          <p:cNvCxnSpPr/>
          <p:nvPr userDrawn="1"/>
        </p:nvCxnSpPr>
        <p:spPr>
          <a:xfrm>
            <a:off x="931847" y="1295400"/>
            <a:ext cx="9565132"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10496979" y="872641"/>
            <a:ext cx="856328" cy="419889"/>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932241" y="1"/>
            <a:ext cx="1" cy="1286937"/>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9" name="Espace réservé du numéro de diapositive 4">
            <a:extLst>
              <a:ext uri="{FF2B5EF4-FFF2-40B4-BE49-F238E27FC236}">
                <a16:creationId xmlns:a16="http://schemas.microsoft.com/office/drawing/2014/main" id="{CFB5FA47-B62F-4C8B-8D54-C056F0908B13}"/>
              </a:ext>
            </a:extLst>
          </p:cNvPr>
          <p:cNvSpPr>
            <a:spLocks noGrp="1"/>
          </p:cNvSpPr>
          <p:nvPr>
            <p:ph type="sldNum" sz="quarter" idx="4"/>
          </p:nvPr>
        </p:nvSpPr>
        <p:spPr>
          <a:xfrm>
            <a:off x="11274537" y="6390911"/>
            <a:ext cx="815895" cy="365125"/>
          </a:xfrm>
          <a:prstGeom prst="rect">
            <a:avLst/>
          </a:prstGeom>
        </p:spPr>
        <p:txBody>
          <a:bodyPr/>
          <a:lstStyle>
            <a:lvl1pPr>
              <a:defRPr sz="1400" b="1"/>
            </a:lvl1pPr>
          </a:lstStyle>
          <a:p>
            <a:fld id="{A786685B-2977-D546-9E3D-3CA676A47F0C}" type="slidenum">
              <a:rPr lang="fr-FR" smtClean="0"/>
              <a:pPr/>
              <a:t>‹N°›</a:t>
            </a:fld>
            <a:endParaRPr lang="fr-FR" dirty="0"/>
          </a:p>
        </p:txBody>
      </p:sp>
      <p:pic>
        <p:nvPicPr>
          <p:cNvPr id="12" name="Picture 2">
            <a:extLst>
              <a:ext uri="{FF2B5EF4-FFF2-40B4-BE49-F238E27FC236}">
                <a16:creationId xmlns:a16="http://schemas.microsoft.com/office/drawing/2014/main" id="{58849E82-ECBE-4630-A79F-C0952CFF53A4}"/>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932242" y="6242219"/>
            <a:ext cx="8345277" cy="50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276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p:titleStyle>
    <p:bodyStyle>
      <a:lvl1pPr marL="177800" indent="-177800" algn="l" defTabSz="457200" rtl="0" eaLnBrk="1" latinLnBrk="0" hangingPunct="1">
        <a:spcBef>
          <a:spcPct val="20000"/>
        </a:spcBef>
        <a:buSzPct val="100000"/>
        <a:buFont typeface="Arial"/>
        <a:buChar char="■"/>
        <a:defRPr sz="2000" kern="1200">
          <a:solidFill>
            <a:srgbClr val="683086"/>
          </a:solidFill>
          <a:latin typeface="+mn-lt"/>
          <a:ea typeface="+mn-ea"/>
          <a:cs typeface="+mn-cs"/>
        </a:defRPr>
      </a:lvl1pPr>
      <a:lvl2pPr marL="627063" indent="-169863" algn="l" defTabSz="457200" rtl="0" eaLnBrk="1" latinLnBrk="0" hangingPunct="1">
        <a:spcBef>
          <a:spcPct val="20000"/>
        </a:spcBef>
        <a:buClr>
          <a:srgbClr val="683086"/>
        </a:buClr>
        <a:buFont typeface="Arial Italic"/>
        <a:buChar char="■"/>
        <a:defRPr sz="1500" kern="1200">
          <a:solidFill>
            <a:schemeClr val="tx1"/>
          </a:solidFill>
          <a:latin typeface="+mn-lt"/>
          <a:ea typeface="+mn-ea"/>
          <a:cs typeface="+mn-cs"/>
        </a:defRPr>
      </a:lvl2pPr>
      <a:lvl3pPr marL="627063" indent="0" algn="l" defTabSz="457200" rtl="0" eaLnBrk="1" latinLnBrk="0" hangingPunct="1">
        <a:spcBef>
          <a:spcPct val="20000"/>
        </a:spcBef>
        <a:buFont typeface="Arial"/>
        <a:buNone/>
        <a:defRPr sz="1500" kern="1200">
          <a:solidFill>
            <a:schemeClr val="tx1"/>
          </a:solidFill>
          <a:latin typeface="+mn-lt"/>
          <a:ea typeface="+mn-ea"/>
          <a:cs typeface="+mn-cs"/>
        </a:defRPr>
      </a:lvl3pPr>
      <a:lvl4pPr marL="627063" indent="177800" algn="l" defTabSz="457200" rtl="0" eaLnBrk="1" latinLnBrk="0" hangingPunct="1">
        <a:spcBef>
          <a:spcPct val="20000"/>
        </a:spcBef>
        <a:buClr>
          <a:srgbClr val="683086"/>
        </a:buClr>
        <a:buFont typeface="Arial"/>
        <a:buChar char="–"/>
        <a:defRPr sz="1100" kern="1200">
          <a:solidFill>
            <a:schemeClr val="tx1"/>
          </a:solidFill>
          <a:latin typeface="+mn-lt"/>
          <a:ea typeface="+mn-ea"/>
          <a:cs typeface="+mn-cs"/>
        </a:defRPr>
      </a:lvl4pPr>
      <a:lvl5pPr marL="806450" indent="0" algn="l" defTabSz="457200" rtl="0" eaLnBrk="1" latinLnBrk="0" hangingPunct="1">
        <a:spcBef>
          <a:spcPct val="20000"/>
        </a:spcBef>
        <a:buFont typeface="Arial"/>
        <a:buNone/>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image" Target="../media/image19.png"/><Relationship Id="rId2" Type="http://schemas.openxmlformats.org/officeDocument/2006/relationships/notesSlide" Target="../notesSlides/notesSlide6.xml"/><Relationship Id="rId16" Type="http://schemas.openxmlformats.org/officeDocument/2006/relationships/image" Target="../media/image18.sv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17.pn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8B068B58-6F94-4AFF-A8A7-18573884D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3">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6" name="Rectangle 15">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E5B028C-7535-45E5-9D2C-32C50D0E0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 name="Espace réservé du contenu 2">
            <a:extLst>
              <a:ext uri="{FF2B5EF4-FFF2-40B4-BE49-F238E27FC236}">
                <a16:creationId xmlns:a16="http://schemas.microsoft.com/office/drawing/2014/main" id="{22A1E294-4952-604A-82E7-B3ED7B2665D8}"/>
              </a:ext>
            </a:extLst>
          </p:cNvPr>
          <p:cNvSpPr>
            <a:spLocks noGrp="1"/>
          </p:cNvSpPr>
          <p:nvPr>
            <p:ph idx="1"/>
          </p:nvPr>
        </p:nvSpPr>
        <p:spPr>
          <a:xfrm>
            <a:off x="725684" y="2965593"/>
            <a:ext cx="6066187" cy="2941544"/>
          </a:xfrm>
        </p:spPr>
        <p:txBody>
          <a:bodyPr>
            <a:normAutofit/>
          </a:bodyPr>
          <a:lstStyle/>
          <a:p>
            <a:r>
              <a:rPr lang="fr-FR" sz="2400" b="1" dirty="0">
                <a:latin typeface="Times New Roman" panose="02020603050405020304" pitchFamily="18" charset="0"/>
                <a:cs typeface="Times New Roman" panose="02020603050405020304" pitchFamily="18" charset="0"/>
              </a:rPr>
              <a:t>En seconde Bac pro GATL</a:t>
            </a:r>
            <a:r>
              <a:rPr lang="fr-FR" sz="2400" dirty="0">
                <a:latin typeface="Times New Roman" panose="02020603050405020304" pitchFamily="18" charset="0"/>
                <a:cs typeface="Times New Roman" panose="02020603050405020304" pitchFamily="18" charset="0"/>
              </a:rPr>
              <a:t>, les élèves acquièrent les compétences professionnelles communes aux métiers de la Gestion Administrative, du Transport et de la Logistique</a:t>
            </a:r>
            <a:r>
              <a:rPr lang="fr-FR" sz="1800" dirty="0"/>
              <a:t>.</a:t>
            </a:r>
          </a:p>
        </p:txBody>
      </p:sp>
      <p:pic>
        <p:nvPicPr>
          <p:cNvPr id="5" name="Image 4">
            <a:extLst>
              <a:ext uri="{FF2B5EF4-FFF2-40B4-BE49-F238E27FC236}">
                <a16:creationId xmlns:a16="http://schemas.microsoft.com/office/drawing/2014/main" id="{FAE56417-CA8E-9C4D-A0D0-6DBDEC3D864F}"/>
              </a:ext>
            </a:extLst>
          </p:cNvPr>
          <p:cNvPicPr>
            <a:picLocks noChangeAspect="1"/>
          </p:cNvPicPr>
          <p:nvPr/>
        </p:nvPicPr>
        <p:blipFill rotWithShape="1">
          <a:blip r:embed="rId3"/>
          <a:srcRect l="3021" r="290"/>
          <a:stretch/>
        </p:blipFill>
        <p:spPr>
          <a:xfrm>
            <a:off x="6963449" y="895610"/>
            <a:ext cx="4502867" cy="4657037"/>
          </a:xfrm>
          <a:prstGeom prst="rect">
            <a:avLst/>
          </a:prstGeom>
        </p:spPr>
      </p:pic>
      <p:sp>
        <p:nvSpPr>
          <p:cNvPr id="6" name="Rectangle 5">
            <a:extLst>
              <a:ext uri="{FF2B5EF4-FFF2-40B4-BE49-F238E27FC236}">
                <a16:creationId xmlns:a16="http://schemas.microsoft.com/office/drawing/2014/main" id="{34173B4B-4233-E24C-90FC-6ABD2A5C0DDD}"/>
              </a:ext>
            </a:extLst>
          </p:cNvPr>
          <p:cNvSpPr/>
          <p:nvPr/>
        </p:nvSpPr>
        <p:spPr>
          <a:xfrm>
            <a:off x="695871" y="1201053"/>
            <a:ext cx="6096000" cy="1569660"/>
          </a:xfrm>
          <a:prstGeom prst="rect">
            <a:avLst/>
          </a:prstGeom>
        </p:spPr>
        <p:txBody>
          <a:bodyPr>
            <a:spAutoFit/>
          </a:bodyPr>
          <a:lstStyle/>
          <a:p>
            <a:pPr algn="ctr"/>
            <a:r>
              <a:rPr lang="fr-FR" sz="3200" b="1" dirty="0">
                <a:solidFill>
                  <a:srgbClr val="C414C2"/>
                </a:solidFill>
                <a:latin typeface="Times New Roman" panose="02020603050405020304" pitchFamily="18" charset="0"/>
                <a:cs typeface="Times New Roman" panose="02020603050405020304" pitchFamily="18" charset="0"/>
              </a:rPr>
              <a:t>      Famille des métiers</a:t>
            </a:r>
          </a:p>
          <a:p>
            <a:pPr algn="ctr"/>
            <a:r>
              <a:rPr lang="fr-FR" sz="3200" b="1" dirty="0">
                <a:solidFill>
                  <a:srgbClr val="C414C2"/>
                </a:solidFill>
                <a:latin typeface="Times New Roman" panose="02020603050405020304" pitchFamily="18" charset="0"/>
                <a:cs typeface="Times New Roman" panose="02020603050405020304" pitchFamily="18" charset="0"/>
              </a:rPr>
              <a:t> de la gestion administrative,</a:t>
            </a:r>
          </a:p>
          <a:p>
            <a:pPr algn="ctr"/>
            <a:r>
              <a:rPr lang="fr-FR" sz="3200" b="1" dirty="0">
                <a:solidFill>
                  <a:srgbClr val="C414C2"/>
                </a:solidFill>
                <a:latin typeface="Times New Roman" panose="02020603050405020304" pitchFamily="18" charset="0"/>
                <a:cs typeface="Times New Roman" panose="02020603050405020304" pitchFamily="18" charset="0"/>
              </a:rPr>
              <a:t> du transport et de la logistique</a:t>
            </a:r>
          </a:p>
        </p:txBody>
      </p:sp>
    </p:spTree>
    <p:extLst>
      <p:ext uri="{BB962C8B-B14F-4D97-AF65-F5344CB8AC3E}">
        <p14:creationId xmlns:p14="http://schemas.microsoft.com/office/powerpoint/2010/main" val="1341611973"/>
      </p:ext>
    </p:extLst>
  </p:cSld>
  <p:clrMapOvr>
    <a:masterClrMapping/>
  </p:clrMapOvr>
  <p:transition spd="slow" advClick="0" advTm="2000">
    <p:wheel spokes="1"/>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D1D7FF"/>
        </a:solidFill>
        <a:effectLst/>
      </p:bgPr>
    </p:bg>
    <p:spTree>
      <p:nvGrpSpPr>
        <p:cNvPr id="1" name=""/>
        <p:cNvGrpSpPr/>
        <p:nvPr/>
      </p:nvGrpSpPr>
      <p:grpSpPr>
        <a:xfrm>
          <a:off x="0" y="0"/>
          <a:ext cx="0" cy="0"/>
          <a:chOff x="0" y="0"/>
          <a:chExt cx="0" cy="0"/>
        </a:xfrm>
      </p:grpSpPr>
      <p:graphicFrame>
        <p:nvGraphicFramePr>
          <p:cNvPr id="13" name="Tableau 6">
            <a:extLst>
              <a:ext uri="{FF2B5EF4-FFF2-40B4-BE49-F238E27FC236}">
                <a16:creationId xmlns:a16="http://schemas.microsoft.com/office/drawing/2014/main" id="{9968E6FC-B270-4089-A443-41C085C9823E}"/>
              </a:ext>
            </a:extLst>
          </p:cNvPr>
          <p:cNvGraphicFramePr>
            <a:graphicFrameLocks noGrp="1"/>
          </p:cNvGraphicFramePr>
          <p:nvPr/>
        </p:nvGraphicFramePr>
        <p:xfrm>
          <a:off x="0" y="394789"/>
          <a:ext cx="12191999" cy="116840"/>
        </p:xfrm>
        <a:graphic>
          <a:graphicData uri="http://schemas.openxmlformats.org/drawingml/2006/table">
            <a:tbl>
              <a:tblPr firstRow="1" bandRow="1">
                <a:tableStyleId>{5C22544A-7EE6-4342-B048-85BDC9FD1C3A}</a:tableStyleId>
              </a:tblPr>
              <a:tblGrid>
                <a:gridCol w="3913071">
                  <a:extLst>
                    <a:ext uri="{9D8B030D-6E8A-4147-A177-3AD203B41FA5}">
                      <a16:colId xmlns:a16="http://schemas.microsoft.com/office/drawing/2014/main" val="484081876"/>
                    </a:ext>
                  </a:extLst>
                </a:gridCol>
                <a:gridCol w="226393">
                  <a:extLst>
                    <a:ext uri="{9D8B030D-6E8A-4147-A177-3AD203B41FA5}">
                      <a16:colId xmlns:a16="http://schemas.microsoft.com/office/drawing/2014/main" val="3103127596"/>
                    </a:ext>
                  </a:extLst>
                </a:gridCol>
                <a:gridCol w="3913071">
                  <a:extLst>
                    <a:ext uri="{9D8B030D-6E8A-4147-A177-3AD203B41FA5}">
                      <a16:colId xmlns:a16="http://schemas.microsoft.com/office/drawing/2014/main" val="1701405443"/>
                    </a:ext>
                  </a:extLst>
                </a:gridCol>
                <a:gridCol w="226393">
                  <a:extLst>
                    <a:ext uri="{9D8B030D-6E8A-4147-A177-3AD203B41FA5}">
                      <a16:colId xmlns:a16="http://schemas.microsoft.com/office/drawing/2014/main" val="3593174751"/>
                    </a:ext>
                  </a:extLst>
                </a:gridCol>
                <a:gridCol w="3913071">
                  <a:extLst>
                    <a:ext uri="{9D8B030D-6E8A-4147-A177-3AD203B41FA5}">
                      <a16:colId xmlns:a16="http://schemas.microsoft.com/office/drawing/2014/main" val="4108466355"/>
                    </a:ext>
                  </a:extLst>
                </a:gridCol>
              </a:tblGrid>
              <a:tr h="0">
                <a:tc>
                  <a:txBody>
                    <a:bodyPr/>
                    <a:lstStyle/>
                    <a:p>
                      <a:endParaRPr lang="fr-FR" sz="100" dirty="0">
                        <a:solidFill>
                          <a:schemeClr val="accent5">
                            <a:lumMod val="50000"/>
                          </a:schemeClr>
                        </a:soli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E7BA2"/>
                    </a:solidFill>
                  </a:tcPr>
                </a:tc>
                <a:tc>
                  <a:txBody>
                    <a:bodyPr/>
                    <a:lstStyle/>
                    <a:p>
                      <a:endParaRPr lang="fr-FR" sz="100" dirty="0">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fr-FR" sz="100" dirty="0">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5CF17"/>
                    </a:solidFill>
                  </a:tcPr>
                </a:tc>
                <a:tc>
                  <a:txBody>
                    <a:bodyPr/>
                    <a:lstStyle/>
                    <a:p>
                      <a:endParaRPr lang="fr-FR" sz="100" dirty="0">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fr-FR" sz="100" dirty="0">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526398527"/>
                  </a:ext>
                </a:extLst>
              </a:tr>
            </a:tbl>
          </a:graphicData>
        </a:graphic>
      </p:graphicFrame>
      <p:sp>
        <p:nvSpPr>
          <p:cNvPr id="14" name="Titre 4">
            <a:extLst>
              <a:ext uri="{FF2B5EF4-FFF2-40B4-BE49-F238E27FC236}">
                <a16:creationId xmlns:a16="http://schemas.microsoft.com/office/drawing/2014/main" id="{F5A582D5-0323-4042-BBDA-73AD2FE72A79}"/>
              </a:ext>
            </a:extLst>
          </p:cNvPr>
          <p:cNvSpPr txBox="1">
            <a:spLocks/>
          </p:cNvSpPr>
          <p:nvPr/>
        </p:nvSpPr>
        <p:spPr>
          <a:xfrm>
            <a:off x="0" y="0"/>
            <a:ext cx="12192000" cy="424543"/>
          </a:xfrm>
          <a:prstGeom prst="rect">
            <a:avLst/>
          </a:prstGeom>
        </p:spPr>
        <p:txBody>
          <a:bodyPr vert="horz" lIns="91440" tIns="45720" rIns="91440" bIns="45720" rtlCol="0" anchor="ctr">
            <a:noAutofit/>
          </a:bodyPr>
          <a:lstStyle>
            <a:lvl1pPr algn="l" defTabSz="457200" rtl="0" eaLnBrk="1" latinLnBrk="0" hangingPunct="1">
              <a:spcBef>
                <a:spcPct val="0"/>
              </a:spcBef>
              <a:buNone/>
              <a:defRPr sz="2000" b="0" kern="1200" cap="all">
                <a:solidFill>
                  <a:schemeClr val="accent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b="1" dirty="0">
                <a:solidFill>
                  <a:srgbClr val="96A523"/>
                </a:solidFill>
                <a:latin typeface="Calibri Light" panose="020F0302020204030204" pitchFamily="34" charset="0"/>
                <a:cs typeface="Calibri Light" panose="020F0302020204030204" pitchFamily="34" charset="0"/>
              </a:rPr>
              <a:t>contexte de l’évolution du Bac PRO GESTION-ADMINISTRATION</a:t>
            </a:r>
          </a:p>
        </p:txBody>
      </p:sp>
      <p:sp>
        <p:nvSpPr>
          <p:cNvPr id="4" name="ZoneTexte 3">
            <a:extLst>
              <a:ext uri="{FF2B5EF4-FFF2-40B4-BE49-F238E27FC236}">
                <a16:creationId xmlns:a16="http://schemas.microsoft.com/office/drawing/2014/main" id="{41F85309-5154-456F-AC1F-3ED2CC30AEBC}"/>
              </a:ext>
            </a:extLst>
          </p:cNvPr>
          <p:cNvSpPr txBox="1"/>
          <p:nvPr/>
        </p:nvSpPr>
        <p:spPr>
          <a:xfrm>
            <a:off x="425450" y="913884"/>
            <a:ext cx="6159500" cy="800219"/>
          </a:xfrm>
          <a:prstGeom prst="rect">
            <a:avLst/>
          </a:prstGeom>
          <a:noFill/>
        </p:spPr>
        <p:txBody>
          <a:bodyPr wrap="square">
            <a:spAutoFit/>
          </a:bodyPr>
          <a:lstStyle/>
          <a:p>
            <a:pPr marL="128270" marR="54610" indent="-6350" fontAlgn="base">
              <a:spcBef>
                <a:spcPct val="0"/>
              </a:spcBef>
              <a:defRPr/>
            </a:pPr>
            <a:r>
              <a:rPr lang="fr-FR" sz="2800"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Maîtrise des technologies </a:t>
            </a:r>
          </a:p>
          <a:p>
            <a:pPr marL="128270" marR="54610" lvl="0" indent="-6350" algn="l" defTabSz="914400" rtl="0" eaLnBrk="1" fontAlgn="base" latinLnBrk="0" hangingPunct="1">
              <a:lnSpc>
                <a:spcPct val="100000"/>
              </a:lnSpc>
              <a:spcBef>
                <a:spcPct val="0"/>
              </a:spcBef>
              <a:spcAft>
                <a:spcPts val="0"/>
              </a:spcAft>
              <a:buClrTx/>
              <a:buSzTx/>
              <a:buFontTx/>
              <a:buNone/>
              <a:tabLst/>
              <a:defRPr/>
            </a:pPr>
            <a:endParaRPr kumimoji="0" lang="fr-FR" sz="1800" b="1" i="1" u="none" strike="noStrike" kern="1200" cap="none" spc="0" normalizeH="0" baseline="0" noProof="0" dirty="0">
              <a:ln>
                <a:noFill/>
              </a:ln>
              <a:solidFill>
                <a:srgbClr val="000000"/>
              </a:solidFill>
              <a:effectLst/>
              <a:uLnTx/>
              <a:uFillTx/>
              <a:latin typeface="Arial"/>
              <a:ea typeface="Calibri" panose="020F0502020204030204" pitchFamily="34" charset="0"/>
              <a:cs typeface="Arial" charset="0"/>
            </a:endParaRPr>
          </a:p>
        </p:txBody>
      </p:sp>
      <p:sp>
        <p:nvSpPr>
          <p:cNvPr id="7" name="Rectangle 6">
            <a:extLst>
              <a:ext uri="{FF2B5EF4-FFF2-40B4-BE49-F238E27FC236}">
                <a16:creationId xmlns:a16="http://schemas.microsoft.com/office/drawing/2014/main" id="{BE6471F5-BE88-46D4-AF92-3A6BE1B42595}"/>
              </a:ext>
            </a:extLst>
          </p:cNvPr>
          <p:cNvSpPr/>
          <p:nvPr/>
        </p:nvSpPr>
        <p:spPr>
          <a:xfrm>
            <a:off x="425450" y="1714103"/>
            <a:ext cx="7283450" cy="3477875"/>
          </a:xfrm>
          <a:prstGeom prst="rect">
            <a:avLst/>
          </a:prstGeom>
        </p:spPr>
        <p:txBody>
          <a:bodyPr wrap="square">
            <a:spAutoFit/>
          </a:bodyPr>
          <a:lstStyle/>
          <a:p>
            <a:pPr marL="407670" marR="54610" indent="-285750" fontAlgn="base">
              <a:spcBef>
                <a:spcPct val="0"/>
              </a:spcBef>
              <a:buFont typeface="Wingdings" panose="05000000000000000000" pitchFamily="2" charset="2"/>
              <a:buChar char="§"/>
            </a:pPr>
            <a:r>
              <a:rPr lang="fr-FR" sz="2000" i="1" dirty="0">
                <a:latin typeface="Times New Roman" panose="02020603050405020304" pitchFamily="18" charset="0"/>
                <a:cs typeface="Times New Roman" panose="02020603050405020304" pitchFamily="18" charset="0"/>
              </a:rPr>
              <a:t>Utiliser des outils de communication à distance. </a:t>
            </a:r>
          </a:p>
          <a:p>
            <a:pPr marL="407670" marR="54610" indent="-285750" fontAlgn="base">
              <a:spcBef>
                <a:spcPct val="0"/>
              </a:spcBef>
              <a:buFont typeface="Wingdings" panose="05000000000000000000" pitchFamily="2" charset="2"/>
              <a:buChar char="§"/>
            </a:pPr>
            <a:r>
              <a:rPr lang="fr-FR" sz="2000" i="1" dirty="0">
                <a:latin typeface="Times New Roman" panose="02020603050405020304" pitchFamily="18" charset="0"/>
                <a:cs typeface="Times New Roman" panose="02020603050405020304" pitchFamily="18" charset="0"/>
              </a:rPr>
              <a:t>Maîtriser les technologies de communication, de production et de gestion des documents ainsi que de recherche et de mise à jour d’informations.  </a:t>
            </a:r>
          </a:p>
          <a:p>
            <a:pPr marL="416560" marR="1905" indent="-285750" algn="just" fontAlgn="base">
              <a:spcBef>
                <a:spcPct val="0"/>
              </a:spcBef>
              <a:buFont typeface="Wingdings" panose="05000000000000000000" pitchFamily="2" charset="2"/>
              <a:buChar char="§"/>
            </a:pPr>
            <a:r>
              <a:rPr lang="fr-FR" sz="2000" i="1" dirty="0">
                <a:latin typeface="Times New Roman" panose="02020603050405020304" pitchFamily="18" charset="0"/>
                <a:cs typeface="Times New Roman" panose="02020603050405020304" pitchFamily="18" charset="0"/>
              </a:rPr>
              <a:t>Évoluer dans un système d’information de l’organisation.</a:t>
            </a:r>
          </a:p>
          <a:p>
            <a:pPr marL="416560" marR="1905" indent="-285750" algn="just" fontAlgn="base">
              <a:spcBef>
                <a:spcPct val="0"/>
              </a:spcBef>
              <a:buFont typeface="Wingdings" panose="05000000000000000000" pitchFamily="2" charset="2"/>
              <a:buChar char="§"/>
            </a:pPr>
            <a:r>
              <a:rPr lang="fr-FR" sz="2000" i="1" dirty="0">
                <a:latin typeface="Times New Roman" panose="02020603050405020304" pitchFamily="18" charset="0"/>
                <a:cs typeface="Times New Roman" panose="02020603050405020304" pitchFamily="18" charset="0"/>
              </a:rPr>
              <a:t>Utiliser un progiciel de gestion intégré mais aussi les espaces collaboratifs de travail.</a:t>
            </a:r>
          </a:p>
          <a:p>
            <a:pPr marL="416560" marR="1905" indent="-285750" algn="just" fontAlgn="base">
              <a:spcBef>
                <a:spcPct val="0"/>
              </a:spcBef>
              <a:buFont typeface="Wingdings" panose="05000000000000000000" pitchFamily="2" charset="2"/>
              <a:buChar char="§"/>
            </a:pPr>
            <a:r>
              <a:rPr lang="fr-FR" sz="2000" i="1" dirty="0">
                <a:latin typeface="Times New Roman" panose="02020603050405020304" pitchFamily="18" charset="0"/>
                <a:cs typeface="Times New Roman" panose="02020603050405020304" pitchFamily="18" charset="0"/>
              </a:rPr>
              <a:t>Conseiller les membres du service sur l'usage de ces outils numériques.</a:t>
            </a:r>
          </a:p>
          <a:p>
            <a:pPr marL="416560" marR="1905" indent="-285750" algn="just" fontAlgn="base">
              <a:spcBef>
                <a:spcPct val="0"/>
              </a:spcBef>
              <a:buFont typeface="Wingdings" panose="05000000000000000000" pitchFamily="2" charset="2"/>
              <a:buChar char="§"/>
            </a:pPr>
            <a:r>
              <a:rPr lang="fr-FR" sz="2000" i="1" dirty="0">
                <a:latin typeface="Times New Roman" panose="02020603050405020304" pitchFamily="18" charset="0"/>
                <a:cs typeface="Times New Roman" panose="02020603050405020304" pitchFamily="18" charset="0"/>
              </a:rPr>
              <a:t>Contribuer au diagnostic des problèmes qu'ils peuvent rencontrer, sur les aspects techniques de leur poste de travail. </a:t>
            </a:r>
          </a:p>
        </p:txBody>
      </p:sp>
      <p:pic>
        <p:nvPicPr>
          <p:cNvPr id="5" name="Image 4">
            <a:extLst>
              <a:ext uri="{FF2B5EF4-FFF2-40B4-BE49-F238E27FC236}">
                <a16:creationId xmlns:a16="http://schemas.microsoft.com/office/drawing/2014/main" id="{8F707623-9AA3-45E7-924D-5EA84A54A97B}"/>
              </a:ext>
            </a:extLst>
          </p:cNvPr>
          <p:cNvPicPr>
            <a:picLocks noChangeAspect="1"/>
          </p:cNvPicPr>
          <p:nvPr/>
        </p:nvPicPr>
        <p:blipFill>
          <a:blip r:embed="rId3"/>
          <a:stretch>
            <a:fillRect/>
          </a:stretch>
        </p:blipFill>
        <p:spPr>
          <a:xfrm>
            <a:off x="8763155" y="2349356"/>
            <a:ext cx="3003395" cy="1843601"/>
          </a:xfrm>
          <a:prstGeom prst="rect">
            <a:avLst/>
          </a:prstGeom>
        </p:spPr>
      </p:pic>
      <p:sp>
        <p:nvSpPr>
          <p:cNvPr id="9" name="Rectangle 8">
            <a:extLst>
              <a:ext uri="{FF2B5EF4-FFF2-40B4-BE49-F238E27FC236}">
                <a16:creationId xmlns:a16="http://schemas.microsoft.com/office/drawing/2014/main" id="{28FB8E57-F78B-496D-A841-6AD74BEA6FB1}"/>
              </a:ext>
            </a:extLst>
          </p:cNvPr>
          <p:cNvSpPr/>
          <p:nvPr/>
        </p:nvSpPr>
        <p:spPr bwMode="auto">
          <a:xfrm>
            <a:off x="261257" y="6204857"/>
            <a:ext cx="990600" cy="435429"/>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396451325"/>
      </p:ext>
    </p:extLst>
  </p:cSld>
  <p:clrMapOvr>
    <a:masterClrMapping/>
  </p:clrMapOvr>
  <mc:AlternateContent xmlns:mc="http://schemas.openxmlformats.org/markup-compatibility/2006" xmlns:p14="http://schemas.microsoft.com/office/powerpoint/2010/main">
    <mc:Choice Requires="p14">
      <p:transition spd="slow" p14:dur="2000" advTm="2000">
        <p:fade/>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D1D7FF"/>
        </a:solidFill>
        <a:effectLst/>
      </p:bgPr>
    </p:bg>
    <p:spTree>
      <p:nvGrpSpPr>
        <p:cNvPr id="1" name=""/>
        <p:cNvGrpSpPr/>
        <p:nvPr/>
      </p:nvGrpSpPr>
      <p:grpSpPr>
        <a:xfrm>
          <a:off x="0" y="0"/>
          <a:ext cx="0" cy="0"/>
          <a:chOff x="0" y="0"/>
          <a:chExt cx="0" cy="0"/>
        </a:xfrm>
      </p:grpSpPr>
      <p:graphicFrame>
        <p:nvGraphicFramePr>
          <p:cNvPr id="13" name="Tableau 6">
            <a:extLst>
              <a:ext uri="{FF2B5EF4-FFF2-40B4-BE49-F238E27FC236}">
                <a16:creationId xmlns:a16="http://schemas.microsoft.com/office/drawing/2014/main" id="{9968E6FC-B270-4089-A443-41C085C9823E}"/>
              </a:ext>
            </a:extLst>
          </p:cNvPr>
          <p:cNvGraphicFramePr>
            <a:graphicFrameLocks noGrp="1"/>
          </p:cNvGraphicFramePr>
          <p:nvPr/>
        </p:nvGraphicFramePr>
        <p:xfrm>
          <a:off x="0" y="394789"/>
          <a:ext cx="12191999" cy="116840"/>
        </p:xfrm>
        <a:graphic>
          <a:graphicData uri="http://schemas.openxmlformats.org/drawingml/2006/table">
            <a:tbl>
              <a:tblPr firstRow="1" bandRow="1">
                <a:tableStyleId>{5C22544A-7EE6-4342-B048-85BDC9FD1C3A}</a:tableStyleId>
              </a:tblPr>
              <a:tblGrid>
                <a:gridCol w="3913071">
                  <a:extLst>
                    <a:ext uri="{9D8B030D-6E8A-4147-A177-3AD203B41FA5}">
                      <a16:colId xmlns:a16="http://schemas.microsoft.com/office/drawing/2014/main" val="484081876"/>
                    </a:ext>
                  </a:extLst>
                </a:gridCol>
                <a:gridCol w="226393">
                  <a:extLst>
                    <a:ext uri="{9D8B030D-6E8A-4147-A177-3AD203B41FA5}">
                      <a16:colId xmlns:a16="http://schemas.microsoft.com/office/drawing/2014/main" val="3103127596"/>
                    </a:ext>
                  </a:extLst>
                </a:gridCol>
                <a:gridCol w="3913071">
                  <a:extLst>
                    <a:ext uri="{9D8B030D-6E8A-4147-A177-3AD203B41FA5}">
                      <a16:colId xmlns:a16="http://schemas.microsoft.com/office/drawing/2014/main" val="1701405443"/>
                    </a:ext>
                  </a:extLst>
                </a:gridCol>
                <a:gridCol w="226393">
                  <a:extLst>
                    <a:ext uri="{9D8B030D-6E8A-4147-A177-3AD203B41FA5}">
                      <a16:colId xmlns:a16="http://schemas.microsoft.com/office/drawing/2014/main" val="3593174751"/>
                    </a:ext>
                  </a:extLst>
                </a:gridCol>
                <a:gridCol w="3913071">
                  <a:extLst>
                    <a:ext uri="{9D8B030D-6E8A-4147-A177-3AD203B41FA5}">
                      <a16:colId xmlns:a16="http://schemas.microsoft.com/office/drawing/2014/main" val="4108466355"/>
                    </a:ext>
                  </a:extLst>
                </a:gridCol>
              </a:tblGrid>
              <a:tr h="0">
                <a:tc>
                  <a:txBody>
                    <a:bodyPr/>
                    <a:lstStyle/>
                    <a:p>
                      <a:endParaRPr lang="fr-FR" sz="100" dirty="0">
                        <a:solidFill>
                          <a:schemeClr val="accent5">
                            <a:lumMod val="50000"/>
                          </a:schemeClr>
                        </a:soli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E7BA2"/>
                    </a:solidFill>
                  </a:tcPr>
                </a:tc>
                <a:tc>
                  <a:txBody>
                    <a:bodyPr/>
                    <a:lstStyle/>
                    <a:p>
                      <a:endParaRPr lang="fr-FR" sz="100" dirty="0">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fr-FR" sz="100" dirty="0">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5CF17"/>
                    </a:solidFill>
                  </a:tcPr>
                </a:tc>
                <a:tc>
                  <a:txBody>
                    <a:bodyPr/>
                    <a:lstStyle/>
                    <a:p>
                      <a:endParaRPr lang="fr-FR" sz="100" dirty="0">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fr-FR" sz="100" dirty="0">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526398527"/>
                  </a:ext>
                </a:extLst>
              </a:tr>
            </a:tbl>
          </a:graphicData>
        </a:graphic>
      </p:graphicFrame>
      <p:sp>
        <p:nvSpPr>
          <p:cNvPr id="14" name="Titre 4">
            <a:extLst>
              <a:ext uri="{FF2B5EF4-FFF2-40B4-BE49-F238E27FC236}">
                <a16:creationId xmlns:a16="http://schemas.microsoft.com/office/drawing/2014/main" id="{F5A582D5-0323-4042-BBDA-73AD2FE72A79}"/>
              </a:ext>
            </a:extLst>
          </p:cNvPr>
          <p:cNvSpPr txBox="1">
            <a:spLocks/>
          </p:cNvSpPr>
          <p:nvPr/>
        </p:nvSpPr>
        <p:spPr>
          <a:xfrm>
            <a:off x="0" y="0"/>
            <a:ext cx="12192000" cy="424543"/>
          </a:xfrm>
          <a:prstGeom prst="rect">
            <a:avLst/>
          </a:prstGeom>
        </p:spPr>
        <p:txBody>
          <a:bodyPr vert="horz" lIns="91440" tIns="45720" rIns="91440" bIns="45720" rtlCol="0" anchor="ctr">
            <a:noAutofit/>
          </a:bodyPr>
          <a:lstStyle>
            <a:lvl1pPr algn="l" defTabSz="457200" rtl="0" eaLnBrk="1" latinLnBrk="0" hangingPunct="1">
              <a:spcBef>
                <a:spcPct val="0"/>
              </a:spcBef>
              <a:buNone/>
              <a:defRPr sz="2000" b="0" kern="1200" cap="all">
                <a:solidFill>
                  <a:schemeClr val="accent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b="1" dirty="0">
                <a:solidFill>
                  <a:srgbClr val="96A523"/>
                </a:solidFill>
                <a:latin typeface="Calibri Light" panose="020F0302020204030204" pitchFamily="34" charset="0"/>
                <a:cs typeface="Calibri Light" panose="020F0302020204030204" pitchFamily="34" charset="0"/>
              </a:rPr>
              <a:t>contexte de l’évolution du Bac PRO GESTION-ADMINISTRATION</a:t>
            </a:r>
          </a:p>
        </p:txBody>
      </p:sp>
      <p:sp>
        <p:nvSpPr>
          <p:cNvPr id="20" name="ZoneTexte 19">
            <a:extLst>
              <a:ext uri="{FF2B5EF4-FFF2-40B4-BE49-F238E27FC236}">
                <a16:creationId xmlns:a16="http://schemas.microsoft.com/office/drawing/2014/main" id="{F21461FD-9BD2-46D7-B177-F2688E7EBA31}"/>
              </a:ext>
            </a:extLst>
          </p:cNvPr>
          <p:cNvSpPr txBox="1"/>
          <p:nvPr/>
        </p:nvSpPr>
        <p:spPr>
          <a:xfrm>
            <a:off x="1070517" y="819332"/>
            <a:ext cx="8035383" cy="523220"/>
          </a:xfrm>
          <a:prstGeom prst="rect">
            <a:avLst/>
          </a:prstGeom>
          <a:noFill/>
        </p:spPr>
        <p:txBody>
          <a:bodyPr wrap="square">
            <a:spAutoFit/>
          </a:bodyPr>
          <a:lstStyle/>
          <a:p>
            <a:pPr marL="128270" marR="54610" indent="-6350" fontAlgn="base">
              <a:spcBef>
                <a:spcPct val="0"/>
              </a:spcBef>
              <a:defRPr/>
            </a:pPr>
            <a:r>
              <a:rPr lang="fr-FR" sz="2800" b="1" i="1" dirty="0">
                <a:solidFill>
                  <a:srgbClr val="7030A0"/>
                </a:solidFill>
                <a:latin typeface="Times New Roman" panose="02020603050405020304" pitchFamily="18" charset="0"/>
                <a:cs typeface="Times New Roman" panose="02020603050405020304" pitchFamily="18" charset="0"/>
              </a:rPr>
              <a:t>Maîtrise de compétences comportementales</a:t>
            </a:r>
            <a:endParaRPr kumimoji="0" lang="fr-FR" sz="2800" b="1" i="1"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B9004F75-8F1C-44A7-BF98-7626DCB5A43E}"/>
              </a:ext>
            </a:extLst>
          </p:cNvPr>
          <p:cNvSpPr/>
          <p:nvPr/>
        </p:nvSpPr>
        <p:spPr>
          <a:xfrm>
            <a:off x="1583473" y="1342552"/>
            <a:ext cx="9506107" cy="4647426"/>
          </a:xfrm>
          <a:prstGeom prst="rect">
            <a:avLst/>
          </a:prstGeom>
        </p:spPr>
        <p:txBody>
          <a:bodyPr wrap="square">
            <a:spAutoFit/>
          </a:bodyPr>
          <a:lstStyle/>
          <a:p>
            <a:pPr marL="128270" marR="54610" indent="-6350" fontAlgn="base">
              <a:spcBef>
                <a:spcPct val="0"/>
              </a:spcBef>
            </a:pPr>
            <a:r>
              <a:rPr lang="fr-FR" sz="1600" b="1" i="1" dirty="0">
                <a:solidFill>
                  <a:srgbClr val="000000"/>
                </a:solidFill>
                <a:ea typeface="Calibri" panose="020F0502020204030204" pitchFamily="34" charset="0"/>
                <a:cs typeface="Arial" charset="0"/>
              </a:rPr>
              <a:t> </a:t>
            </a:r>
          </a:p>
          <a:p>
            <a:pPr marL="359410" marR="1905" indent="-228600" algn="just" fontAlgn="base">
              <a:spcBef>
                <a:spcPct val="0"/>
              </a:spcBef>
              <a:buFont typeface="Wingdings" panose="05000000000000000000" pitchFamily="2" charset="2"/>
              <a:buChar char="§"/>
            </a:pPr>
            <a:r>
              <a:rPr lang="fr-FR" sz="2000" i="1" dirty="0">
                <a:latin typeface="Times New Roman" panose="02020603050405020304" pitchFamily="18" charset="0"/>
                <a:cs typeface="Times New Roman" panose="02020603050405020304" pitchFamily="18" charset="0"/>
              </a:rPr>
              <a:t>Multivalence</a:t>
            </a:r>
          </a:p>
          <a:p>
            <a:pPr marL="359410" marR="1905" indent="-228600" algn="just" fontAlgn="base">
              <a:spcBef>
                <a:spcPct val="0"/>
              </a:spcBef>
              <a:buFont typeface="Wingdings" panose="05000000000000000000" pitchFamily="2" charset="2"/>
              <a:buChar char="§"/>
            </a:pPr>
            <a:r>
              <a:rPr lang="fr-FR" sz="2000" i="1" dirty="0">
                <a:latin typeface="Times New Roman" panose="02020603050405020304" pitchFamily="18" charset="0"/>
                <a:cs typeface="Times New Roman" panose="02020603050405020304" pitchFamily="18" charset="0"/>
              </a:rPr>
              <a:t>Hiérarchiser les dossiers </a:t>
            </a:r>
          </a:p>
          <a:p>
            <a:pPr marL="359410" marR="1905" indent="-228600" algn="just" fontAlgn="base">
              <a:spcBef>
                <a:spcPct val="0"/>
              </a:spcBef>
              <a:buFont typeface="Wingdings" panose="05000000000000000000" pitchFamily="2" charset="2"/>
              <a:buChar char="§"/>
            </a:pPr>
            <a:r>
              <a:rPr lang="fr-FR" sz="2000" i="1" dirty="0">
                <a:latin typeface="Times New Roman" panose="02020603050405020304" pitchFamily="18" charset="0"/>
                <a:cs typeface="Times New Roman" panose="02020603050405020304" pitchFamily="18" charset="0"/>
              </a:rPr>
              <a:t>Fixer des priorités </a:t>
            </a:r>
          </a:p>
          <a:p>
            <a:pPr marL="359410" marR="1905" indent="-228600" algn="just" fontAlgn="base">
              <a:spcBef>
                <a:spcPct val="0"/>
              </a:spcBef>
              <a:buFont typeface="Wingdings" panose="05000000000000000000" pitchFamily="2" charset="2"/>
              <a:buChar char="§"/>
            </a:pPr>
            <a:r>
              <a:rPr lang="fr-FR" sz="2000" i="1" dirty="0">
                <a:latin typeface="Times New Roman" panose="02020603050405020304" pitchFamily="18" charset="0"/>
                <a:cs typeface="Times New Roman" panose="02020603050405020304" pitchFamily="18" charset="0"/>
              </a:rPr>
              <a:t>Répondre à des sollicitations diverses </a:t>
            </a:r>
          </a:p>
          <a:p>
            <a:pPr marL="359410" marR="1905" indent="-228600" algn="just" fontAlgn="base">
              <a:spcBef>
                <a:spcPct val="0"/>
              </a:spcBef>
              <a:buFont typeface="Wingdings" panose="05000000000000000000" pitchFamily="2" charset="2"/>
              <a:buChar char="§"/>
            </a:pPr>
            <a:r>
              <a:rPr lang="fr-FR" sz="2000" i="1" dirty="0">
                <a:latin typeface="Times New Roman" panose="02020603050405020304" pitchFamily="18" charset="0"/>
                <a:cs typeface="Times New Roman" panose="02020603050405020304" pitchFamily="18" charset="0"/>
              </a:rPr>
              <a:t>Résoudre rapidement de multiples problèmes</a:t>
            </a:r>
          </a:p>
          <a:p>
            <a:pPr marL="359410" marR="1905" indent="-228600" algn="just" fontAlgn="base">
              <a:spcBef>
                <a:spcPct val="0"/>
              </a:spcBef>
              <a:buFont typeface="Wingdings" panose="05000000000000000000" pitchFamily="2" charset="2"/>
              <a:buChar char="§"/>
            </a:pPr>
            <a:r>
              <a:rPr lang="fr-FR" sz="2000" i="1" dirty="0">
                <a:latin typeface="Times New Roman" panose="02020603050405020304" pitchFamily="18" charset="0"/>
                <a:cs typeface="Times New Roman" panose="02020603050405020304" pitchFamily="18" charset="0"/>
              </a:rPr>
              <a:t>Gérer le stress lié à ces aléas et aux perturbations dans le déroulement de ses activités  </a:t>
            </a:r>
          </a:p>
          <a:p>
            <a:pPr marL="360045" marR="1905" indent="-228600" algn="just" fontAlgn="base">
              <a:spcBef>
                <a:spcPct val="0"/>
              </a:spcBef>
              <a:buFont typeface="Wingdings" panose="05000000000000000000" pitchFamily="2" charset="2"/>
              <a:buChar char="§"/>
            </a:pPr>
            <a:r>
              <a:rPr lang="fr-FR" sz="2000" i="1" dirty="0">
                <a:latin typeface="Times New Roman" panose="02020603050405020304" pitchFamily="18" charset="0"/>
                <a:cs typeface="Times New Roman" panose="02020603050405020304" pitchFamily="18" charset="0"/>
              </a:rPr>
              <a:t>S’adapter aux changements de l’environnement tout en conservant la maîtrise de soi</a:t>
            </a:r>
          </a:p>
          <a:p>
            <a:pPr marL="360045" marR="1905" indent="-228600" algn="just" fontAlgn="base">
              <a:spcBef>
                <a:spcPct val="0"/>
              </a:spcBef>
              <a:buFont typeface="Wingdings" panose="05000000000000000000" pitchFamily="2" charset="2"/>
              <a:buChar char="§"/>
            </a:pPr>
            <a:r>
              <a:rPr lang="fr-FR" sz="2000" i="1" dirty="0">
                <a:latin typeface="Times New Roman" panose="02020603050405020304" pitchFamily="18" charset="0"/>
                <a:cs typeface="Times New Roman" panose="02020603050405020304" pitchFamily="18" charset="0"/>
              </a:rPr>
              <a:t>Adapter son action face aux aléas et savoir gérer un incident, un imprévu survenu dans la réalisation de l’une des activités qui lui sont confiées </a:t>
            </a:r>
          </a:p>
          <a:p>
            <a:pPr marL="360045" marR="1905" indent="-228600" algn="just" fontAlgn="base">
              <a:spcBef>
                <a:spcPct val="0"/>
              </a:spcBef>
              <a:buFont typeface="Wingdings" panose="05000000000000000000" pitchFamily="2" charset="2"/>
              <a:buChar char="§"/>
            </a:pPr>
            <a:r>
              <a:rPr lang="fr-FR" sz="2000" i="1" dirty="0">
                <a:latin typeface="Times New Roman" panose="02020603050405020304" pitchFamily="18" charset="0"/>
                <a:cs typeface="Times New Roman" panose="02020603050405020304" pitchFamily="18" charset="0"/>
              </a:rPr>
              <a:t>Faire preuve d’écoute active dans sa relation avec tous les acteurs internes et externes de l’entité</a:t>
            </a:r>
          </a:p>
          <a:p>
            <a:pPr marL="360045" marR="1905" indent="-228600" algn="just" fontAlgn="base">
              <a:spcBef>
                <a:spcPct val="0"/>
              </a:spcBef>
              <a:buFont typeface="Wingdings" panose="05000000000000000000" pitchFamily="2" charset="2"/>
              <a:buChar char="§"/>
            </a:pPr>
            <a:r>
              <a:rPr lang="fr-FR" sz="2000" i="1" dirty="0">
                <a:latin typeface="Times New Roman" panose="02020603050405020304" pitchFamily="18" charset="0"/>
                <a:cs typeface="Times New Roman" panose="02020603050405020304" pitchFamily="18" charset="0"/>
              </a:rPr>
              <a:t>Répondre à une forte exigence en termes de comportements attendus (amabilité, conscience professionnelle, diplomatie, discrétion, présentation adaptée)</a:t>
            </a:r>
          </a:p>
          <a:p>
            <a:pPr marL="360045" marR="1905" indent="-228600" algn="just" fontAlgn="base">
              <a:spcBef>
                <a:spcPct val="0"/>
              </a:spcBef>
              <a:buFont typeface="Wingdings" panose="05000000000000000000" pitchFamily="2" charset="2"/>
              <a:buChar char="§"/>
            </a:pPr>
            <a:r>
              <a:rPr lang="fr-FR" sz="2000" i="1" dirty="0">
                <a:latin typeface="Times New Roman" panose="02020603050405020304" pitchFamily="18" charset="0"/>
                <a:cs typeface="Times New Roman" panose="02020603050405020304" pitchFamily="18" charset="0"/>
              </a:rPr>
              <a:t>Savoir utiliser les codes sociaux liés au contexte </a:t>
            </a:r>
            <a:r>
              <a:rPr lang="fr-FR" sz="2000" i="1" dirty="0">
                <a:latin typeface="Times New Roman" panose="02020603050405020304" pitchFamily="18" charset="0"/>
                <a:ea typeface="Calibri" panose="020F0502020204030204" pitchFamily="34" charset="0"/>
                <a:cs typeface="Times New Roman" panose="02020603050405020304" pitchFamily="18" charset="0"/>
              </a:rPr>
              <a:t>professionnel. </a:t>
            </a:r>
          </a:p>
        </p:txBody>
      </p:sp>
      <p:sp>
        <p:nvSpPr>
          <p:cNvPr id="6" name="Rectangle 5">
            <a:extLst>
              <a:ext uri="{FF2B5EF4-FFF2-40B4-BE49-F238E27FC236}">
                <a16:creationId xmlns:a16="http://schemas.microsoft.com/office/drawing/2014/main" id="{4D73D916-3CC5-478E-91C4-FC6C9AC67D09}"/>
              </a:ext>
            </a:extLst>
          </p:cNvPr>
          <p:cNvSpPr/>
          <p:nvPr/>
        </p:nvSpPr>
        <p:spPr bwMode="auto">
          <a:xfrm>
            <a:off x="261257" y="6204857"/>
            <a:ext cx="990600" cy="435429"/>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51876828"/>
      </p:ext>
    </p:extLst>
  </p:cSld>
  <p:clrMapOvr>
    <a:masterClrMapping/>
  </p:clrMapOvr>
  <mc:AlternateContent xmlns:mc="http://schemas.openxmlformats.org/markup-compatibility/2006" xmlns:p14="http://schemas.microsoft.com/office/powerpoint/2010/main">
    <mc:Choice Requires="p14">
      <p:transition spd="slow" p14:dur="200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2000"/>
                                  </p:stCondLst>
                                  <p:childTnLst>
                                    <p:set>
                                      <p:cBhvr>
                                        <p:cTn id="9" dur="1" fill="hold">
                                          <p:stCondLst>
                                            <p:cond delay="0"/>
                                          </p:stCondLst>
                                        </p:cTn>
                                        <p:tgtEl>
                                          <p:spTgt spid="8">
                                            <p:txEl>
                                              <p:pRg st="1" end="1"/>
                                            </p:txEl>
                                          </p:spTgt>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grpId="0" nodeType="afterEffect">
                                  <p:stCondLst>
                                    <p:cond delay="200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grpId="0" nodeType="afterEffect">
                                  <p:stCondLst>
                                    <p:cond delay="2000"/>
                                  </p:stCondLst>
                                  <p:childTnLst>
                                    <p:set>
                                      <p:cBhvr>
                                        <p:cTn id="15" dur="1" fill="hold">
                                          <p:stCondLst>
                                            <p:cond delay="0"/>
                                          </p:stCondLst>
                                        </p:cTn>
                                        <p:tgtEl>
                                          <p:spTgt spid="8">
                                            <p:txEl>
                                              <p:pRg st="3" end="3"/>
                                            </p:txEl>
                                          </p:spTgt>
                                        </p:tgtEl>
                                        <p:attrNameLst>
                                          <p:attrName>style.visibility</p:attrName>
                                        </p:attrNameLst>
                                      </p:cBhvr>
                                      <p:to>
                                        <p:strVal val="visible"/>
                                      </p:to>
                                    </p:set>
                                  </p:childTnLst>
                                </p:cTn>
                              </p:par>
                            </p:childTnLst>
                          </p:cTn>
                        </p:par>
                        <p:par>
                          <p:cTn id="16" fill="hold">
                            <p:stCondLst>
                              <p:cond delay="8000"/>
                            </p:stCondLst>
                            <p:childTnLst>
                              <p:par>
                                <p:cTn id="17" presetID="1" presetClass="entr" presetSubtype="0" fill="hold" grpId="0" nodeType="afterEffect">
                                  <p:stCondLst>
                                    <p:cond delay="200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par>
                          <p:cTn id="19" fill="hold">
                            <p:stCondLst>
                              <p:cond delay="10000"/>
                            </p:stCondLst>
                            <p:childTnLst>
                              <p:par>
                                <p:cTn id="20" presetID="1" presetClass="entr" presetSubtype="0" fill="hold" grpId="0" nodeType="afterEffect">
                                  <p:stCondLst>
                                    <p:cond delay="2000"/>
                                  </p:stCondLst>
                                  <p:childTnLst>
                                    <p:set>
                                      <p:cBhvr>
                                        <p:cTn id="21" dur="1" fill="hold">
                                          <p:stCondLst>
                                            <p:cond delay="0"/>
                                          </p:stCondLst>
                                        </p:cTn>
                                        <p:tgtEl>
                                          <p:spTgt spid="8">
                                            <p:txEl>
                                              <p:pRg st="5" end="5"/>
                                            </p:txEl>
                                          </p:spTgt>
                                        </p:tgtEl>
                                        <p:attrNameLst>
                                          <p:attrName>style.visibility</p:attrName>
                                        </p:attrNameLst>
                                      </p:cBhvr>
                                      <p:to>
                                        <p:strVal val="visible"/>
                                      </p:to>
                                    </p:set>
                                  </p:childTnLst>
                                </p:cTn>
                              </p:par>
                            </p:childTnLst>
                          </p:cTn>
                        </p:par>
                        <p:par>
                          <p:cTn id="22" fill="hold">
                            <p:stCondLst>
                              <p:cond delay="12000"/>
                            </p:stCondLst>
                            <p:childTnLst>
                              <p:par>
                                <p:cTn id="23" presetID="1" presetClass="entr" presetSubtype="0" fill="hold" grpId="0" nodeType="afterEffect">
                                  <p:stCondLst>
                                    <p:cond delay="200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par>
                          <p:cTn id="25" fill="hold">
                            <p:stCondLst>
                              <p:cond delay="14000"/>
                            </p:stCondLst>
                            <p:childTnLst>
                              <p:par>
                                <p:cTn id="26" presetID="1" presetClass="entr" presetSubtype="0" fill="hold" grpId="0" nodeType="afterEffect">
                                  <p:stCondLst>
                                    <p:cond delay="2000"/>
                                  </p:stCondLst>
                                  <p:childTnLst>
                                    <p:set>
                                      <p:cBhvr>
                                        <p:cTn id="27" dur="1" fill="hold">
                                          <p:stCondLst>
                                            <p:cond delay="0"/>
                                          </p:stCondLst>
                                        </p:cTn>
                                        <p:tgtEl>
                                          <p:spTgt spid="8">
                                            <p:txEl>
                                              <p:pRg st="7" end="7"/>
                                            </p:txEl>
                                          </p:spTgt>
                                        </p:tgtEl>
                                        <p:attrNameLst>
                                          <p:attrName>style.visibility</p:attrName>
                                        </p:attrNameLst>
                                      </p:cBhvr>
                                      <p:to>
                                        <p:strVal val="visible"/>
                                      </p:to>
                                    </p:set>
                                  </p:childTnLst>
                                </p:cTn>
                              </p:par>
                            </p:childTnLst>
                          </p:cTn>
                        </p:par>
                        <p:par>
                          <p:cTn id="28" fill="hold">
                            <p:stCondLst>
                              <p:cond delay="16000"/>
                            </p:stCondLst>
                            <p:childTnLst>
                              <p:par>
                                <p:cTn id="29" presetID="1" presetClass="entr" presetSubtype="0" fill="hold" grpId="0" nodeType="afterEffect">
                                  <p:stCondLst>
                                    <p:cond delay="200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par>
                          <p:cTn id="31" fill="hold">
                            <p:stCondLst>
                              <p:cond delay="18000"/>
                            </p:stCondLst>
                            <p:childTnLst>
                              <p:par>
                                <p:cTn id="32" presetID="1" presetClass="entr" presetSubtype="0" fill="hold" grpId="0" nodeType="afterEffect">
                                  <p:stCondLst>
                                    <p:cond delay="2000"/>
                                  </p:stCondLst>
                                  <p:childTnLst>
                                    <p:set>
                                      <p:cBhvr>
                                        <p:cTn id="33" dur="1" fill="hold">
                                          <p:stCondLst>
                                            <p:cond delay="0"/>
                                          </p:stCondLst>
                                        </p:cTn>
                                        <p:tgtEl>
                                          <p:spTgt spid="8">
                                            <p:txEl>
                                              <p:pRg st="9" end="9"/>
                                            </p:txEl>
                                          </p:spTgt>
                                        </p:tgtEl>
                                        <p:attrNameLst>
                                          <p:attrName>style.visibility</p:attrName>
                                        </p:attrNameLst>
                                      </p:cBhvr>
                                      <p:to>
                                        <p:strVal val="visible"/>
                                      </p:to>
                                    </p:set>
                                  </p:childTnLst>
                                </p:cTn>
                              </p:par>
                            </p:childTnLst>
                          </p:cTn>
                        </p:par>
                        <p:par>
                          <p:cTn id="34" fill="hold">
                            <p:stCondLst>
                              <p:cond delay="20000"/>
                            </p:stCondLst>
                            <p:childTnLst>
                              <p:par>
                                <p:cTn id="35" presetID="1" presetClass="entr" presetSubtype="0" fill="hold" grpId="0" nodeType="afterEffect">
                                  <p:stCondLst>
                                    <p:cond delay="2000"/>
                                  </p:stCondLst>
                                  <p:childTnLst>
                                    <p:set>
                                      <p:cBhvr>
                                        <p:cTn id="36" dur="1" fill="hold">
                                          <p:stCondLst>
                                            <p:cond delay="0"/>
                                          </p:stCondLst>
                                        </p:cTn>
                                        <p:tgtEl>
                                          <p:spTgt spid="8">
                                            <p:txEl>
                                              <p:pRg st="10" end="10"/>
                                            </p:txEl>
                                          </p:spTgt>
                                        </p:tgtEl>
                                        <p:attrNameLst>
                                          <p:attrName>style.visibility</p:attrName>
                                        </p:attrNameLst>
                                      </p:cBhvr>
                                      <p:to>
                                        <p:strVal val="visible"/>
                                      </p:to>
                                    </p:set>
                                  </p:childTnLst>
                                </p:cTn>
                              </p:par>
                            </p:childTnLst>
                          </p:cTn>
                        </p:par>
                        <p:par>
                          <p:cTn id="37" fill="hold">
                            <p:stCondLst>
                              <p:cond delay="22000"/>
                            </p:stCondLst>
                            <p:childTnLst>
                              <p:par>
                                <p:cTn id="38" presetID="1" presetClass="entr" presetSubtype="0" fill="hold" grpId="0" nodeType="afterEffect">
                                  <p:stCondLst>
                                    <p:cond delay="2000"/>
                                  </p:stCondLst>
                                  <p:childTnLst>
                                    <p:set>
                                      <p:cBhvr>
                                        <p:cTn id="39"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FD8FF"/>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268631-96BA-459E-867E-75067EFB2271}"/>
              </a:ext>
            </a:extLst>
          </p:cNvPr>
          <p:cNvSpPr>
            <a:spLocks noGrp="1"/>
          </p:cNvSpPr>
          <p:nvPr>
            <p:ph type="title"/>
          </p:nvPr>
        </p:nvSpPr>
        <p:spPr>
          <a:xfrm>
            <a:off x="2254156" y="1"/>
            <a:ext cx="8413845" cy="966135"/>
          </a:xfrm>
        </p:spPr>
        <p:txBody>
          <a:bodyPr>
            <a:normAutofit/>
          </a:bodyPr>
          <a:lstStyle/>
          <a:p>
            <a:pPr algn="ctr"/>
            <a:r>
              <a:rPr lang="fr-FR" sz="3200" b="1" dirty="0">
                <a:highlight>
                  <a:srgbClr val="FFFF00"/>
                </a:highlight>
              </a:rPr>
              <a:t> </a:t>
            </a:r>
            <a:r>
              <a:rPr lang="fr-FR" sz="3200" b="1" dirty="0">
                <a:solidFill>
                  <a:srgbClr val="FF0000"/>
                </a:solidFill>
                <a:highlight>
                  <a:srgbClr val="FFFF00"/>
                </a:highlight>
              </a:rPr>
              <a:t>Référentiel de compétences :</a:t>
            </a:r>
            <a:br>
              <a:rPr lang="fr-FR" sz="3200" b="1" dirty="0">
                <a:solidFill>
                  <a:srgbClr val="FF0000"/>
                </a:solidFill>
                <a:highlight>
                  <a:srgbClr val="FFFF00"/>
                </a:highlight>
              </a:rPr>
            </a:br>
            <a:r>
              <a:rPr lang="fr-FR" sz="2700" b="1" dirty="0">
                <a:highlight>
                  <a:srgbClr val="FFFF00"/>
                </a:highlight>
              </a:rPr>
              <a:t>les blocs de compétences spécifiques au bac pro </a:t>
            </a:r>
            <a:r>
              <a:rPr lang="fr-FR" sz="2700" b="1" dirty="0" err="1">
                <a:highlight>
                  <a:srgbClr val="FFFF00"/>
                </a:highlight>
              </a:rPr>
              <a:t>AGOrA</a:t>
            </a:r>
            <a:endParaRPr lang="fr-FR" sz="2800" b="1" dirty="0">
              <a:highlight>
                <a:srgbClr val="FFFF00"/>
              </a:highlight>
            </a:endParaRPr>
          </a:p>
        </p:txBody>
      </p:sp>
      <p:graphicFrame>
        <p:nvGraphicFramePr>
          <p:cNvPr id="5" name="Espace réservé du contenu 4">
            <a:extLst>
              <a:ext uri="{FF2B5EF4-FFF2-40B4-BE49-F238E27FC236}">
                <a16:creationId xmlns:a16="http://schemas.microsoft.com/office/drawing/2014/main" id="{871F6522-B910-4C79-A364-E3E534FAE82B}"/>
              </a:ext>
            </a:extLst>
          </p:cNvPr>
          <p:cNvGraphicFramePr>
            <a:graphicFrameLocks noGrp="1"/>
          </p:cNvGraphicFramePr>
          <p:nvPr>
            <p:ph idx="1"/>
          </p:nvPr>
        </p:nvGraphicFramePr>
        <p:xfrm>
          <a:off x="2328864" y="1476376"/>
          <a:ext cx="7881937"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numéro de diapositive 3">
            <a:extLst>
              <a:ext uri="{FF2B5EF4-FFF2-40B4-BE49-F238E27FC236}">
                <a16:creationId xmlns:a16="http://schemas.microsoft.com/office/drawing/2014/main" id="{8BE40880-9778-4A01-AC90-0A211707817F}"/>
              </a:ext>
            </a:extLst>
          </p:cNvPr>
          <p:cNvSpPr>
            <a:spLocks noGrp="1"/>
          </p:cNvSpPr>
          <p:nvPr>
            <p:ph type="sldNum" sz="quarter" idx="12"/>
          </p:nvPr>
        </p:nvSpPr>
        <p:spPr/>
        <p:txBody>
          <a:bodyPr/>
          <a:lstStyle/>
          <a:p>
            <a:pPr defTabSz="457200">
              <a:defRPr/>
            </a:pPr>
            <a:fld id="{A786685B-2977-D546-9E3D-3CA676A47F0C}" type="slidenum">
              <a:rPr lang="fr-FR" b="1">
                <a:solidFill>
                  <a:srgbClr val="7B00AC"/>
                </a:solidFill>
                <a:latin typeface="Calibri"/>
              </a:rPr>
              <a:pPr defTabSz="457200">
                <a:defRPr/>
              </a:pPr>
              <a:t>12</a:t>
            </a:fld>
            <a:endParaRPr lang="fr-FR" b="1">
              <a:solidFill>
                <a:srgbClr val="7B00AC"/>
              </a:solidFill>
              <a:latin typeface="Calibri"/>
            </a:endParaRPr>
          </a:p>
        </p:txBody>
      </p:sp>
      <p:graphicFrame>
        <p:nvGraphicFramePr>
          <p:cNvPr id="6" name="Diagramme 5">
            <a:extLst>
              <a:ext uri="{FF2B5EF4-FFF2-40B4-BE49-F238E27FC236}">
                <a16:creationId xmlns:a16="http://schemas.microsoft.com/office/drawing/2014/main" id="{42559923-1018-4072-B755-AF6F13686FA4}"/>
              </a:ext>
            </a:extLst>
          </p:cNvPr>
          <p:cNvGraphicFramePr/>
          <p:nvPr/>
        </p:nvGraphicFramePr>
        <p:xfrm>
          <a:off x="3148876" y="2193316"/>
          <a:ext cx="5710254" cy="34382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Graphique 6" descr="Salle de conseil">
            <a:extLst>
              <a:ext uri="{FF2B5EF4-FFF2-40B4-BE49-F238E27FC236}">
                <a16:creationId xmlns:a16="http://schemas.microsoft.com/office/drawing/2014/main" id="{18728E59-4661-46B0-84AA-F4BA0FDF4BAF}"/>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5753100" y="2584022"/>
            <a:ext cx="685800" cy="685800"/>
          </a:xfrm>
          <a:prstGeom prst="rect">
            <a:avLst/>
          </a:prstGeom>
        </p:spPr>
      </p:pic>
      <p:sp>
        <p:nvSpPr>
          <p:cNvPr id="8" name="ZoneTexte 7">
            <a:extLst>
              <a:ext uri="{FF2B5EF4-FFF2-40B4-BE49-F238E27FC236}">
                <a16:creationId xmlns:a16="http://schemas.microsoft.com/office/drawing/2014/main" id="{DFBDAF61-FEAA-43F2-AB26-C17BE97D7B15}"/>
              </a:ext>
            </a:extLst>
          </p:cNvPr>
          <p:cNvSpPr txBox="1"/>
          <p:nvPr/>
        </p:nvSpPr>
        <p:spPr>
          <a:xfrm>
            <a:off x="2043294" y="4000559"/>
            <a:ext cx="2656444" cy="1938992"/>
          </a:xfrm>
          <a:prstGeom prst="rect">
            <a:avLst/>
          </a:prstGeom>
          <a:noFill/>
        </p:spPr>
        <p:txBody>
          <a:bodyPr wrap="square" rtlCol="0">
            <a:spAutoFit/>
          </a:bodyPr>
          <a:lstStyle/>
          <a:p>
            <a:r>
              <a:rPr lang="fr-FR" sz="2400" b="1" dirty="0"/>
              <a:t>Organiser et suivre l’activité de production</a:t>
            </a:r>
            <a:endParaRPr lang="fr-FR" sz="2400" dirty="0"/>
          </a:p>
          <a:p>
            <a:r>
              <a:rPr lang="fr-FR" sz="2400" b="1" dirty="0"/>
              <a:t>(de biens ou de services)</a:t>
            </a:r>
            <a:endParaRPr lang="fr-FR" sz="2400" dirty="0"/>
          </a:p>
        </p:txBody>
      </p:sp>
      <p:sp>
        <p:nvSpPr>
          <p:cNvPr id="9" name="Rectangle 8">
            <a:extLst>
              <a:ext uri="{FF2B5EF4-FFF2-40B4-BE49-F238E27FC236}">
                <a16:creationId xmlns:a16="http://schemas.microsoft.com/office/drawing/2014/main" id="{6F660543-397C-4212-B175-D39209E101BE}"/>
              </a:ext>
            </a:extLst>
          </p:cNvPr>
          <p:cNvSpPr/>
          <p:nvPr/>
        </p:nvSpPr>
        <p:spPr>
          <a:xfrm>
            <a:off x="7910052" y="4387725"/>
            <a:ext cx="2375810" cy="830997"/>
          </a:xfrm>
          <a:prstGeom prst="rect">
            <a:avLst/>
          </a:prstGeom>
          <a:noFill/>
        </p:spPr>
        <p:txBody>
          <a:bodyPr wrap="square" rtlCol="0">
            <a:spAutoFit/>
          </a:bodyPr>
          <a:lstStyle/>
          <a:p>
            <a:pPr algn="r"/>
            <a:r>
              <a:rPr lang="fr-FR" sz="2400" b="1" dirty="0"/>
              <a:t>Administrer le personnel</a:t>
            </a:r>
          </a:p>
        </p:txBody>
      </p:sp>
      <p:sp>
        <p:nvSpPr>
          <p:cNvPr id="10" name="ZoneTexte 9">
            <a:extLst>
              <a:ext uri="{FF2B5EF4-FFF2-40B4-BE49-F238E27FC236}">
                <a16:creationId xmlns:a16="http://schemas.microsoft.com/office/drawing/2014/main" id="{2962310A-2445-4F97-BA73-52DF73602CDF}"/>
              </a:ext>
            </a:extLst>
          </p:cNvPr>
          <p:cNvSpPr txBox="1"/>
          <p:nvPr/>
        </p:nvSpPr>
        <p:spPr>
          <a:xfrm>
            <a:off x="4053348" y="1607513"/>
            <a:ext cx="4623620" cy="830997"/>
          </a:xfrm>
          <a:prstGeom prst="rect">
            <a:avLst/>
          </a:prstGeom>
          <a:noFill/>
        </p:spPr>
        <p:txBody>
          <a:bodyPr wrap="square" rtlCol="0">
            <a:spAutoFit/>
          </a:bodyPr>
          <a:lstStyle/>
          <a:p>
            <a:r>
              <a:rPr lang="fr-FR" sz="2400" b="1" dirty="0"/>
              <a:t>Gérer des relations avec les clients, les usagers et les adhérents</a:t>
            </a:r>
            <a:endParaRPr lang="fr-FR" sz="2400" dirty="0"/>
          </a:p>
        </p:txBody>
      </p:sp>
      <p:pic>
        <p:nvPicPr>
          <p:cNvPr id="11" name="Graphique 10" descr="Group of People">
            <a:extLst>
              <a:ext uri="{FF2B5EF4-FFF2-40B4-BE49-F238E27FC236}">
                <a16:creationId xmlns:a16="http://schemas.microsoft.com/office/drawing/2014/main" id="{6CB65073-C89E-4BC1-A9C5-90196364258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834707" y="4549412"/>
            <a:ext cx="685800" cy="685800"/>
          </a:xfrm>
          <a:prstGeom prst="rect">
            <a:avLst/>
          </a:prstGeom>
        </p:spPr>
      </p:pic>
      <p:pic>
        <p:nvPicPr>
          <p:cNvPr id="12" name="Graphique 11" descr="Tendance à la hausse">
            <a:extLst>
              <a:ext uri="{FF2B5EF4-FFF2-40B4-BE49-F238E27FC236}">
                <a16:creationId xmlns:a16="http://schemas.microsoft.com/office/drawing/2014/main" id="{F9F5E196-2482-4DC1-BF75-2064CA30609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609432" y="4534087"/>
            <a:ext cx="685800" cy="685800"/>
          </a:xfrm>
          <a:prstGeom prst="rect">
            <a:avLst/>
          </a:prstGeom>
        </p:spPr>
      </p:pic>
    </p:spTree>
    <p:extLst>
      <p:ext uri="{BB962C8B-B14F-4D97-AF65-F5344CB8AC3E}">
        <p14:creationId xmlns:p14="http://schemas.microsoft.com/office/powerpoint/2010/main" val="134360110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86D183-6604-4D55-BF50-FD6A95671FBC}"/>
              </a:ext>
            </a:extLst>
          </p:cNvPr>
          <p:cNvSpPr>
            <a:spLocks noGrp="1"/>
          </p:cNvSpPr>
          <p:nvPr>
            <p:ph type="title"/>
          </p:nvPr>
        </p:nvSpPr>
        <p:spPr>
          <a:xfrm>
            <a:off x="0" y="1"/>
            <a:ext cx="12191999" cy="1286937"/>
          </a:xfrm>
        </p:spPr>
        <p:txBody>
          <a:bodyPr>
            <a:normAutofit/>
          </a:bodyPr>
          <a:lstStyle/>
          <a:p>
            <a:pPr algn="ctr"/>
            <a:r>
              <a:rPr lang="fr-FR" sz="2800" b="1" dirty="0">
                <a:solidFill>
                  <a:srgbClr val="FF0000"/>
                </a:solidFill>
                <a:highlight>
                  <a:srgbClr val="FFFF00"/>
                </a:highlight>
              </a:rPr>
              <a:t>bloc 1 - </a:t>
            </a:r>
            <a:r>
              <a:rPr lang="fr-FR" sz="2800" b="1" dirty="0">
                <a:highlight>
                  <a:srgbClr val="FFFF00"/>
                </a:highlight>
              </a:rPr>
              <a:t>Gérer des relations avec les clients,</a:t>
            </a:r>
            <a:br>
              <a:rPr lang="fr-FR" sz="2800" b="1" dirty="0">
                <a:highlight>
                  <a:srgbClr val="FFFF00"/>
                </a:highlight>
              </a:rPr>
            </a:br>
            <a:r>
              <a:rPr lang="fr-FR" sz="2800" b="1" dirty="0">
                <a:highlight>
                  <a:srgbClr val="FFFF00"/>
                </a:highlight>
              </a:rPr>
              <a:t>     les usagers et les adhérents</a:t>
            </a:r>
            <a:endParaRPr lang="fr-FR" sz="2800" dirty="0">
              <a:highlight>
                <a:srgbClr val="FFFF00"/>
              </a:highlight>
            </a:endParaRPr>
          </a:p>
        </p:txBody>
      </p:sp>
      <p:sp>
        <p:nvSpPr>
          <p:cNvPr id="5" name="ZoneTexte 4">
            <a:extLst>
              <a:ext uri="{FF2B5EF4-FFF2-40B4-BE49-F238E27FC236}">
                <a16:creationId xmlns:a16="http://schemas.microsoft.com/office/drawing/2014/main" id="{30E8D540-E981-4945-B51B-B04AEC4C2257}"/>
              </a:ext>
            </a:extLst>
          </p:cNvPr>
          <p:cNvSpPr txBox="1"/>
          <p:nvPr/>
        </p:nvSpPr>
        <p:spPr>
          <a:xfrm>
            <a:off x="2094474" y="1649768"/>
            <a:ext cx="1329210" cy="461665"/>
          </a:xfrm>
          <a:prstGeom prst="rect">
            <a:avLst/>
          </a:prstGeom>
          <a:noFill/>
        </p:spPr>
        <p:txBody>
          <a:bodyPr wrap="none" rtlCol="0">
            <a:spAutoFit/>
          </a:bodyPr>
          <a:lstStyle/>
          <a:p>
            <a:pPr defTabSz="457200">
              <a:defRPr/>
            </a:pPr>
            <a:r>
              <a:rPr lang="fr-FR" sz="2400" b="1" dirty="0">
                <a:solidFill>
                  <a:srgbClr val="FF0000"/>
                </a:solidFill>
                <a:latin typeface="Times New Roman" panose="02020603050405020304" pitchFamily="18" charset="0"/>
                <a:cs typeface="Times New Roman" panose="02020603050405020304" pitchFamily="18" charset="0"/>
              </a:rPr>
              <a:t>Activités</a:t>
            </a:r>
          </a:p>
        </p:txBody>
      </p:sp>
      <p:sp>
        <p:nvSpPr>
          <p:cNvPr id="6" name="Espace réservé du contenu 2">
            <a:extLst>
              <a:ext uri="{FF2B5EF4-FFF2-40B4-BE49-F238E27FC236}">
                <a16:creationId xmlns:a16="http://schemas.microsoft.com/office/drawing/2014/main" id="{C4639B50-5799-4E04-99E9-46CD151A580A}"/>
              </a:ext>
            </a:extLst>
          </p:cNvPr>
          <p:cNvSpPr txBox="1">
            <a:spLocks/>
          </p:cNvSpPr>
          <p:nvPr/>
        </p:nvSpPr>
        <p:spPr>
          <a:xfrm>
            <a:off x="6256245" y="2111433"/>
            <a:ext cx="3766600" cy="389082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683086"/>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endParaRPr lang="fr-FR" sz="3600" dirty="0">
              <a:latin typeface="Calibri"/>
            </a:endParaRPr>
          </a:p>
        </p:txBody>
      </p:sp>
      <p:sp>
        <p:nvSpPr>
          <p:cNvPr id="7" name="ZoneTexte 6">
            <a:extLst>
              <a:ext uri="{FF2B5EF4-FFF2-40B4-BE49-F238E27FC236}">
                <a16:creationId xmlns:a16="http://schemas.microsoft.com/office/drawing/2014/main" id="{B7EDFE15-DE7F-4D16-A664-3ACBAAE718A9}"/>
              </a:ext>
            </a:extLst>
          </p:cNvPr>
          <p:cNvSpPr txBox="1"/>
          <p:nvPr/>
        </p:nvSpPr>
        <p:spPr>
          <a:xfrm>
            <a:off x="6847367" y="1286939"/>
            <a:ext cx="2072837" cy="461665"/>
          </a:xfrm>
          <a:prstGeom prst="rect">
            <a:avLst/>
          </a:prstGeom>
          <a:noFill/>
        </p:spPr>
        <p:txBody>
          <a:bodyPr wrap="square" rtlCol="0">
            <a:spAutoFit/>
          </a:bodyPr>
          <a:lstStyle/>
          <a:p>
            <a:pPr defTabSz="457200">
              <a:defRPr/>
            </a:pPr>
            <a:r>
              <a:rPr lang="fr-FR" sz="2400" b="1" dirty="0">
                <a:solidFill>
                  <a:srgbClr val="FF0000"/>
                </a:solidFill>
                <a:latin typeface="Times New Roman" panose="02020603050405020304" pitchFamily="18" charset="0"/>
                <a:cs typeface="Times New Roman" panose="02020603050405020304" pitchFamily="18" charset="0"/>
              </a:rPr>
              <a:t>Compétences</a:t>
            </a:r>
          </a:p>
        </p:txBody>
      </p:sp>
      <p:sp>
        <p:nvSpPr>
          <p:cNvPr id="8" name="Espace réservé du contenu 2">
            <a:extLst>
              <a:ext uri="{FF2B5EF4-FFF2-40B4-BE49-F238E27FC236}">
                <a16:creationId xmlns:a16="http://schemas.microsoft.com/office/drawing/2014/main" id="{BDC26760-E16F-4F32-9F83-93E6BABC1FE9}"/>
              </a:ext>
            </a:extLst>
          </p:cNvPr>
          <p:cNvSpPr txBox="1">
            <a:spLocks/>
          </p:cNvSpPr>
          <p:nvPr/>
        </p:nvSpPr>
        <p:spPr>
          <a:xfrm>
            <a:off x="5284342" y="1774635"/>
            <a:ext cx="5383658" cy="4518287"/>
          </a:xfrm>
          <a:prstGeom prst="rect">
            <a:avLst/>
          </a:prstGeom>
        </p:spPr>
        <p:txBody>
          <a:bodyPr vert="horz" lIns="91440" tIns="45720" rIns="91440" bIns="45720" rtlCol="0">
            <a:normAutofit lnSpcReduction="10000"/>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683086"/>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a:defRPr/>
            </a:pPr>
            <a:r>
              <a:rPr lang="fr-FR" sz="1400" b="1" dirty="0">
                <a:solidFill>
                  <a:srgbClr val="821164"/>
                </a:solidFill>
                <a:latin typeface="Times New Roman" panose="02020603050405020304" pitchFamily="18" charset="0"/>
                <a:cs typeface="Times New Roman" panose="02020603050405020304" pitchFamily="18" charset="0"/>
              </a:rPr>
              <a:t>Identifier les caractéristiques de la demande</a:t>
            </a:r>
            <a:endParaRPr lang="fr-FR" sz="1600" b="1" dirty="0">
              <a:solidFill>
                <a:srgbClr val="821164"/>
              </a:solidFill>
              <a:latin typeface="Times New Roman" panose="02020603050405020304" pitchFamily="18" charset="0"/>
              <a:cs typeface="Times New Roman" panose="02020603050405020304" pitchFamily="18" charset="0"/>
            </a:endParaRPr>
          </a:p>
          <a:p>
            <a:pPr marL="457200" indent="-457200">
              <a:buFont typeface="+mj-lt"/>
              <a:buAutoNum type="arabicPeriod"/>
              <a:defRPr/>
            </a:pPr>
            <a:r>
              <a:rPr lang="fr-FR" sz="1400" b="1" dirty="0">
                <a:solidFill>
                  <a:srgbClr val="821164"/>
                </a:solidFill>
                <a:latin typeface="Times New Roman" panose="02020603050405020304" pitchFamily="18" charset="0"/>
                <a:cs typeface="Times New Roman" panose="02020603050405020304" pitchFamily="18" charset="0"/>
              </a:rPr>
              <a:t>Apporter une réponse adaptée à la demande</a:t>
            </a:r>
            <a:endParaRPr lang="fr-FR" sz="1600" b="1" dirty="0">
              <a:solidFill>
                <a:srgbClr val="821164"/>
              </a:solidFill>
              <a:latin typeface="Times New Roman" panose="02020603050405020304" pitchFamily="18" charset="0"/>
              <a:cs typeface="Times New Roman" panose="02020603050405020304" pitchFamily="18" charset="0"/>
            </a:endParaRPr>
          </a:p>
          <a:p>
            <a:pPr marL="457200" indent="-457200">
              <a:buFont typeface="+mj-lt"/>
              <a:buAutoNum type="arabicPeriod"/>
              <a:defRPr/>
            </a:pPr>
            <a:r>
              <a:rPr lang="fr-FR" sz="1400" b="1" dirty="0">
                <a:solidFill>
                  <a:srgbClr val="821164"/>
                </a:solidFill>
                <a:latin typeface="Times New Roman" panose="02020603050405020304" pitchFamily="18" charset="0"/>
                <a:cs typeface="Times New Roman" panose="02020603050405020304" pitchFamily="18" charset="0"/>
              </a:rPr>
              <a:t>Produire, dans un environnement numérique, des supports de communication adaptés </a:t>
            </a:r>
            <a:endParaRPr lang="fr-FR" sz="1600" b="1" dirty="0">
              <a:solidFill>
                <a:srgbClr val="821164"/>
              </a:solidFill>
              <a:latin typeface="Times New Roman" panose="02020603050405020304" pitchFamily="18" charset="0"/>
              <a:cs typeface="Times New Roman" panose="02020603050405020304" pitchFamily="18" charset="0"/>
            </a:endParaRPr>
          </a:p>
          <a:p>
            <a:pPr marL="457200" indent="-457200">
              <a:buFont typeface="+mj-lt"/>
              <a:buAutoNum type="arabicPeriod"/>
              <a:defRPr/>
            </a:pPr>
            <a:r>
              <a:rPr lang="fr-FR" sz="1400" b="1" dirty="0">
                <a:solidFill>
                  <a:srgbClr val="821164"/>
                </a:solidFill>
                <a:latin typeface="Times New Roman" panose="02020603050405020304" pitchFamily="18" charset="0"/>
                <a:cs typeface="Times New Roman" panose="02020603050405020304" pitchFamily="18" charset="0"/>
              </a:rPr>
              <a:t>Assurer le suivi administratif des opérations de promotion et de prospection</a:t>
            </a:r>
          </a:p>
          <a:p>
            <a:pPr marL="457200" indent="-457200">
              <a:buFont typeface="+mj-lt"/>
              <a:buAutoNum type="arabicPeriod"/>
              <a:defRPr/>
            </a:pPr>
            <a:r>
              <a:rPr lang="fr-FR" sz="1400" b="1" dirty="0">
                <a:solidFill>
                  <a:srgbClr val="821164"/>
                </a:solidFill>
                <a:latin typeface="Times New Roman" panose="02020603050405020304" pitchFamily="18" charset="0"/>
                <a:cs typeface="Times New Roman" panose="02020603050405020304" pitchFamily="18" charset="0"/>
              </a:rPr>
              <a:t>Appliquer les procédures internes de traitement des relations  commerciales </a:t>
            </a:r>
            <a:endParaRPr lang="fr-FR" sz="1800" b="1" dirty="0">
              <a:solidFill>
                <a:srgbClr val="821164"/>
              </a:solidFill>
              <a:latin typeface="Times New Roman" panose="02020603050405020304" pitchFamily="18" charset="0"/>
              <a:cs typeface="Times New Roman" panose="02020603050405020304" pitchFamily="18" charset="0"/>
            </a:endParaRPr>
          </a:p>
          <a:p>
            <a:pPr marL="457200" indent="-457200">
              <a:buFont typeface="+mj-lt"/>
              <a:buAutoNum type="arabicPeriod"/>
              <a:defRPr/>
            </a:pPr>
            <a:r>
              <a:rPr lang="fr-FR" sz="1400" b="1" dirty="0">
                <a:solidFill>
                  <a:srgbClr val="821164"/>
                </a:solidFill>
                <a:latin typeface="Times New Roman" panose="02020603050405020304" pitchFamily="18" charset="0"/>
                <a:cs typeface="Times New Roman" panose="02020603050405020304" pitchFamily="18" charset="0"/>
              </a:rPr>
              <a:t>Produire les documents liés au traitement des relations « commerciales » dans un environnement numérique</a:t>
            </a:r>
            <a:endParaRPr lang="fr-FR" sz="1800" b="1" dirty="0">
              <a:solidFill>
                <a:srgbClr val="821164"/>
              </a:solidFill>
              <a:latin typeface="Times New Roman" panose="02020603050405020304" pitchFamily="18" charset="0"/>
              <a:cs typeface="Times New Roman" panose="02020603050405020304" pitchFamily="18" charset="0"/>
            </a:endParaRPr>
          </a:p>
          <a:p>
            <a:pPr marL="457200" indent="-457200">
              <a:buFont typeface="+mj-lt"/>
              <a:buAutoNum type="arabicPeriod"/>
              <a:defRPr/>
            </a:pPr>
            <a:r>
              <a:rPr lang="fr-FR" sz="1400" b="1" dirty="0">
                <a:solidFill>
                  <a:srgbClr val="821164"/>
                </a:solidFill>
                <a:latin typeface="Times New Roman" panose="02020603050405020304" pitchFamily="18" charset="0"/>
                <a:cs typeface="Times New Roman" panose="02020603050405020304" pitchFamily="18" charset="0"/>
              </a:rPr>
              <a:t>Assurer le suivi des enregistrements des factures de vente et des encaissements à l’aide d’un progiciel dédié ou d’un PGI</a:t>
            </a:r>
            <a:endParaRPr lang="fr-FR" sz="1800" b="1" dirty="0">
              <a:solidFill>
                <a:srgbClr val="821164"/>
              </a:solidFill>
              <a:latin typeface="Times New Roman" panose="02020603050405020304" pitchFamily="18" charset="0"/>
              <a:cs typeface="Times New Roman" panose="02020603050405020304" pitchFamily="18" charset="0"/>
            </a:endParaRPr>
          </a:p>
          <a:p>
            <a:pPr marL="457200" indent="-457200">
              <a:buFont typeface="+mj-lt"/>
              <a:buAutoNum type="arabicPeriod"/>
              <a:defRPr/>
            </a:pPr>
            <a:r>
              <a:rPr lang="fr-FR" sz="1400" b="1" dirty="0">
                <a:solidFill>
                  <a:srgbClr val="821164"/>
                </a:solidFill>
                <a:latin typeface="Times New Roman" panose="02020603050405020304" pitchFamily="18" charset="0"/>
                <a:cs typeface="Times New Roman" panose="02020603050405020304" pitchFamily="18" charset="0"/>
              </a:rPr>
              <a:t>Assurer le suivi des relances clients</a:t>
            </a:r>
          </a:p>
          <a:p>
            <a:pPr marL="457200" indent="-457200">
              <a:buFont typeface="+mj-lt"/>
              <a:buAutoNum type="arabicPeriod"/>
              <a:defRPr/>
            </a:pPr>
            <a:r>
              <a:rPr lang="fr-FR" sz="1400" b="1" dirty="0">
                <a:solidFill>
                  <a:srgbClr val="821164"/>
                </a:solidFill>
                <a:latin typeface="Times New Roman" panose="02020603050405020304" pitchFamily="18" charset="0"/>
                <a:cs typeface="Times New Roman" panose="02020603050405020304" pitchFamily="18" charset="0"/>
              </a:rPr>
              <a:t>Mettre à jour l’information</a:t>
            </a:r>
            <a:endParaRPr lang="fr-FR" sz="1800" b="1" dirty="0">
              <a:solidFill>
                <a:srgbClr val="821164"/>
              </a:solidFill>
              <a:latin typeface="Times New Roman" panose="02020603050405020304" pitchFamily="18" charset="0"/>
              <a:cs typeface="Times New Roman" panose="02020603050405020304" pitchFamily="18" charset="0"/>
            </a:endParaRPr>
          </a:p>
          <a:p>
            <a:pPr marL="457200" indent="-457200">
              <a:buFont typeface="+mj-lt"/>
              <a:buAutoNum type="arabicPeriod"/>
              <a:defRPr/>
            </a:pPr>
            <a:r>
              <a:rPr lang="fr-FR" sz="1400" b="1" dirty="0">
                <a:solidFill>
                  <a:srgbClr val="821164"/>
                </a:solidFill>
                <a:latin typeface="Times New Roman" panose="02020603050405020304" pitchFamily="18" charset="0"/>
                <a:cs typeface="Times New Roman" panose="02020603050405020304" pitchFamily="18" charset="0"/>
              </a:rPr>
              <a:t>Rendre compte des anomalies repérées lors de l’actualisation du système d’information</a:t>
            </a:r>
            <a:endParaRPr lang="fr-FR" sz="1800" b="1" dirty="0">
              <a:solidFill>
                <a:srgbClr val="821164"/>
              </a:solidFill>
              <a:latin typeface="Times New Roman" panose="02020603050405020304" pitchFamily="18" charset="0"/>
              <a:cs typeface="Times New Roman" panose="02020603050405020304" pitchFamily="18" charset="0"/>
            </a:endParaRPr>
          </a:p>
          <a:p>
            <a:pPr marL="457200" indent="-457200">
              <a:buFont typeface="+mj-lt"/>
              <a:buAutoNum type="arabicPeriod"/>
              <a:defRPr/>
            </a:pPr>
            <a:r>
              <a:rPr lang="fr-FR" sz="1400" b="1" dirty="0">
                <a:solidFill>
                  <a:srgbClr val="821164"/>
                </a:solidFill>
                <a:latin typeface="Times New Roman" panose="02020603050405020304" pitchFamily="18" charset="0"/>
                <a:cs typeface="Times New Roman" panose="02020603050405020304" pitchFamily="18" charset="0"/>
              </a:rPr>
              <a:t>Identifier et appliquer les moyens de protection et sécurisation adaptés aux données enregistrées ou extraites</a:t>
            </a:r>
            <a:endParaRPr lang="fr-FR" sz="1800" b="1" dirty="0">
              <a:solidFill>
                <a:srgbClr val="821164"/>
              </a:solidFill>
              <a:latin typeface="Times New Roman" panose="02020603050405020304" pitchFamily="18" charset="0"/>
              <a:cs typeface="Times New Roman" panose="02020603050405020304" pitchFamily="18" charset="0"/>
            </a:endParaRPr>
          </a:p>
          <a:p>
            <a:pPr marL="457200" indent="-457200">
              <a:buFont typeface="+mj-lt"/>
              <a:buAutoNum type="arabicPeriod"/>
              <a:defRPr/>
            </a:pPr>
            <a:r>
              <a:rPr lang="fr-FR" sz="1400" b="1" dirty="0">
                <a:solidFill>
                  <a:srgbClr val="821164"/>
                </a:solidFill>
                <a:latin typeface="Times New Roman" panose="02020603050405020304" pitchFamily="18" charset="0"/>
                <a:cs typeface="Times New Roman" panose="02020603050405020304" pitchFamily="18" charset="0"/>
              </a:rPr>
              <a:t>Assurer la visibilité numérique de l'organisation (au travers des réseaux sociaux, du site internet, de blogs)</a:t>
            </a:r>
            <a:endParaRPr lang="fr-FR" sz="1800" b="1" dirty="0">
              <a:solidFill>
                <a:srgbClr val="821164"/>
              </a:solidFill>
              <a:latin typeface="Times New Roman" panose="02020603050405020304" pitchFamily="18" charset="0"/>
              <a:cs typeface="Times New Roman" panose="02020603050405020304" pitchFamily="18" charset="0"/>
            </a:endParaRPr>
          </a:p>
        </p:txBody>
      </p:sp>
      <p:sp>
        <p:nvSpPr>
          <p:cNvPr id="9" name="Rectangle : coins arrondis 8">
            <a:extLst>
              <a:ext uri="{FF2B5EF4-FFF2-40B4-BE49-F238E27FC236}">
                <a16:creationId xmlns:a16="http://schemas.microsoft.com/office/drawing/2014/main" id="{61170B48-C4A9-4618-A371-50B60D78BB63}"/>
              </a:ext>
            </a:extLst>
          </p:cNvPr>
          <p:cNvSpPr/>
          <p:nvPr/>
        </p:nvSpPr>
        <p:spPr>
          <a:xfrm>
            <a:off x="170122" y="2199018"/>
            <a:ext cx="4678326" cy="3236012"/>
          </a:xfrm>
          <a:prstGeom prst="roundRect">
            <a:avLst/>
          </a:prstGeom>
          <a:gradFill>
            <a:gsLst>
              <a:gs pos="0">
                <a:srgbClr val="92D050"/>
              </a:gs>
              <a:gs pos="100000">
                <a:schemeClr val="accent1">
                  <a:tint val="50000"/>
                  <a:shade val="100000"/>
                  <a:satMod val="350000"/>
                </a:schemeClr>
              </a:gs>
            </a:gsLst>
          </a:gradFill>
        </p:spPr>
        <p:style>
          <a:lnRef idx="0">
            <a:schemeClr val="accent1"/>
          </a:lnRef>
          <a:fillRef idx="3">
            <a:schemeClr val="accent1"/>
          </a:fillRef>
          <a:effectRef idx="3">
            <a:schemeClr val="accent1"/>
          </a:effectRef>
          <a:fontRef idx="minor">
            <a:schemeClr val="lt1"/>
          </a:fontRef>
        </p:style>
        <p:txBody>
          <a:bodyPr rtlCol="0" anchor="ctr"/>
          <a:lstStyle/>
          <a:p>
            <a:pPr algn="just"/>
            <a:r>
              <a:rPr lang="fr-FR" b="1" dirty="0">
                <a:solidFill>
                  <a:schemeClr val="tx1"/>
                </a:solidFill>
              </a:rPr>
              <a:t>1.1 </a:t>
            </a:r>
            <a:r>
              <a:rPr lang="fr-FR" dirty="0">
                <a:solidFill>
                  <a:schemeClr val="tx1"/>
                </a:solidFill>
              </a:rPr>
              <a:t>Préparation et prise en charge de la relation avec le client, l’usager ou l’adhérent</a:t>
            </a:r>
          </a:p>
          <a:p>
            <a:pPr algn="just"/>
            <a:endParaRPr lang="fr-FR" dirty="0">
              <a:solidFill>
                <a:schemeClr val="tx1"/>
              </a:solidFill>
            </a:endParaRPr>
          </a:p>
          <a:p>
            <a:pPr algn="just"/>
            <a:r>
              <a:rPr lang="fr-FR" b="1" dirty="0">
                <a:solidFill>
                  <a:schemeClr val="tx1"/>
                </a:solidFill>
              </a:rPr>
              <a:t>1.2 </a:t>
            </a:r>
            <a:r>
              <a:rPr lang="fr-FR" dirty="0">
                <a:solidFill>
                  <a:schemeClr val="tx1"/>
                </a:solidFill>
              </a:rPr>
              <a:t>Traitement des opérations administratives et de gestion liées aux relations avec le client, l’usager ou l’adhérent</a:t>
            </a:r>
          </a:p>
          <a:p>
            <a:pPr algn="just"/>
            <a:endParaRPr lang="fr-FR" dirty="0">
              <a:solidFill>
                <a:schemeClr val="tx1"/>
              </a:solidFill>
            </a:endParaRPr>
          </a:p>
          <a:p>
            <a:pPr algn="just"/>
            <a:r>
              <a:rPr lang="fr-FR" b="1" dirty="0">
                <a:solidFill>
                  <a:schemeClr val="tx1"/>
                </a:solidFill>
              </a:rPr>
              <a:t>1.3 </a:t>
            </a:r>
            <a:r>
              <a:rPr lang="fr-FR" dirty="0">
                <a:solidFill>
                  <a:schemeClr val="tx1"/>
                </a:solidFill>
              </a:rPr>
              <a:t>Actualisation du système d’information en lien avec la relation avec le client, l’usager ou l’adhérent</a:t>
            </a:r>
            <a:endParaRPr lang="fr-FR" sz="2000" dirty="0">
              <a:solidFill>
                <a:schemeClr val="tx1"/>
              </a:solidFill>
            </a:endParaRPr>
          </a:p>
        </p:txBody>
      </p:sp>
    </p:spTree>
    <p:extLst>
      <p:ext uri="{BB962C8B-B14F-4D97-AF65-F5344CB8AC3E}">
        <p14:creationId xmlns:p14="http://schemas.microsoft.com/office/powerpoint/2010/main" val="392662144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86D183-6604-4D55-BF50-FD6A95671FBC}"/>
              </a:ext>
            </a:extLst>
          </p:cNvPr>
          <p:cNvSpPr>
            <a:spLocks noGrp="1"/>
          </p:cNvSpPr>
          <p:nvPr>
            <p:ph type="title"/>
          </p:nvPr>
        </p:nvSpPr>
        <p:spPr>
          <a:xfrm>
            <a:off x="0" y="1"/>
            <a:ext cx="12191999" cy="1286937"/>
          </a:xfrm>
        </p:spPr>
        <p:txBody>
          <a:bodyPr>
            <a:normAutofit/>
          </a:bodyPr>
          <a:lstStyle/>
          <a:p>
            <a:pPr algn="ctr"/>
            <a:r>
              <a:rPr lang="fr-FR" sz="2800" b="1" dirty="0">
                <a:solidFill>
                  <a:srgbClr val="FF0000"/>
                </a:solidFill>
                <a:highlight>
                  <a:srgbClr val="FFFF00"/>
                </a:highlight>
              </a:rPr>
              <a:t>bloc 2 - </a:t>
            </a:r>
            <a:r>
              <a:rPr lang="fr-FR" sz="2800" b="1" dirty="0">
                <a:highlight>
                  <a:srgbClr val="FFFF00"/>
                </a:highlight>
              </a:rPr>
              <a:t>Organiser et suivre l’activité de production </a:t>
            </a:r>
            <a:br>
              <a:rPr lang="fr-FR" sz="2800" b="1" dirty="0">
                <a:highlight>
                  <a:srgbClr val="FFFF00"/>
                </a:highlight>
              </a:rPr>
            </a:br>
            <a:r>
              <a:rPr lang="fr-FR" sz="2800" b="1" dirty="0">
                <a:highlight>
                  <a:srgbClr val="FFFF00"/>
                </a:highlight>
              </a:rPr>
              <a:t>(de biens ou de services)</a:t>
            </a:r>
            <a:endParaRPr lang="fr-FR" sz="2800" dirty="0">
              <a:highlight>
                <a:srgbClr val="FFFF00"/>
              </a:highlight>
            </a:endParaRPr>
          </a:p>
        </p:txBody>
      </p:sp>
      <p:sp>
        <p:nvSpPr>
          <p:cNvPr id="5" name="ZoneTexte 4">
            <a:extLst>
              <a:ext uri="{FF2B5EF4-FFF2-40B4-BE49-F238E27FC236}">
                <a16:creationId xmlns:a16="http://schemas.microsoft.com/office/drawing/2014/main" id="{30E8D540-E981-4945-B51B-B04AEC4C2257}"/>
              </a:ext>
            </a:extLst>
          </p:cNvPr>
          <p:cNvSpPr txBox="1"/>
          <p:nvPr/>
        </p:nvSpPr>
        <p:spPr>
          <a:xfrm>
            <a:off x="1701209" y="2111433"/>
            <a:ext cx="1512480" cy="461665"/>
          </a:xfrm>
          <a:prstGeom prst="rect">
            <a:avLst/>
          </a:prstGeom>
          <a:noFill/>
        </p:spPr>
        <p:txBody>
          <a:bodyPr wrap="square" rtlCol="0">
            <a:spAutoFit/>
          </a:bodyPr>
          <a:lstStyle/>
          <a:p>
            <a:pPr defTabSz="457200">
              <a:defRPr/>
            </a:pPr>
            <a:r>
              <a:rPr lang="fr-FR" sz="2400" b="1" dirty="0">
                <a:solidFill>
                  <a:srgbClr val="FF0000"/>
                </a:solidFill>
                <a:latin typeface="Times New Roman" panose="02020603050405020304" pitchFamily="18" charset="0"/>
                <a:cs typeface="Times New Roman" panose="02020603050405020304" pitchFamily="18" charset="0"/>
              </a:rPr>
              <a:t>Activités</a:t>
            </a:r>
          </a:p>
        </p:txBody>
      </p:sp>
      <p:sp>
        <p:nvSpPr>
          <p:cNvPr id="6" name="Espace réservé du contenu 2">
            <a:extLst>
              <a:ext uri="{FF2B5EF4-FFF2-40B4-BE49-F238E27FC236}">
                <a16:creationId xmlns:a16="http://schemas.microsoft.com/office/drawing/2014/main" id="{C4639B50-5799-4E04-99E9-46CD151A580A}"/>
              </a:ext>
            </a:extLst>
          </p:cNvPr>
          <p:cNvSpPr txBox="1">
            <a:spLocks/>
          </p:cNvSpPr>
          <p:nvPr/>
        </p:nvSpPr>
        <p:spPr>
          <a:xfrm>
            <a:off x="6256245" y="2111433"/>
            <a:ext cx="3766600" cy="389082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683086"/>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endParaRPr lang="fr-FR" sz="3600" dirty="0">
              <a:latin typeface="Calibri"/>
            </a:endParaRPr>
          </a:p>
        </p:txBody>
      </p:sp>
      <p:sp>
        <p:nvSpPr>
          <p:cNvPr id="7" name="ZoneTexte 6">
            <a:extLst>
              <a:ext uri="{FF2B5EF4-FFF2-40B4-BE49-F238E27FC236}">
                <a16:creationId xmlns:a16="http://schemas.microsoft.com/office/drawing/2014/main" id="{B7EDFE15-DE7F-4D16-A664-3ACBAAE718A9}"/>
              </a:ext>
            </a:extLst>
          </p:cNvPr>
          <p:cNvSpPr txBox="1"/>
          <p:nvPr/>
        </p:nvSpPr>
        <p:spPr>
          <a:xfrm>
            <a:off x="6847368" y="1084521"/>
            <a:ext cx="2466754" cy="523220"/>
          </a:xfrm>
          <a:prstGeom prst="rect">
            <a:avLst/>
          </a:prstGeom>
          <a:noFill/>
        </p:spPr>
        <p:txBody>
          <a:bodyPr wrap="square" rtlCol="0">
            <a:spAutoFit/>
          </a:bodyPr>
          <a:lstStyle/>
          <a:p>
            <a:pPr defTabSz="457200">
              <a:defRPr/>
            </a:pPr>
            <a:r>
              <a:rPr lang="fr-FR" sz="2800" b="1" dirty="0">
                <a:solidFill>
                  <a:srgbClr val="FF0000"/>
                </a:solidFill>
                <a:latin typeface="Times New Roman" panose="02020603050405020304" pitchFamily="18" charset="0"/>
                <a:cs typeface="Times New Roman" panose="02020603050405020304" pitchFamily="18" charset="0"/>
              </a:rPr>
              <a:t>Compétences</a:t>
            </a:r>
          </a:p>
        </p:txBody>
      </p:sp>
      <p:sp>
        <p:nvSpPr>
          <p:cNvPr id="8" name="Espace réservé du contenu 2">
            <a:extLst>
              <a:ext uri="{FF2B5EF4-FFF2-40B4-BE49-F238E27FC236}">
                <a16:creationId xmlns:a16="http://schemas.microsoft.com/office/drawing/2014/main" id="{BDC26760-E16F-4F32-9F83-93E6BABC1FE9}"/>
              </a:ext>
            </a:extLst>
          </p:cNvPr>
          <p:cNvSpPr txBox="1">
            <a:spLocks/>
          </p:cNvSpPr>
          <p:nvPr/>
        </p:nvSpPr>
        <p:spPr>
          <a:xfrm>
            <a:off x="5226900" y="1774635"/>
            <a:ext cx="6809156" cy="5083364"/>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683086"/>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a:defRPr/>
            </a:pPr>
            <a:r>
              <a:rPr lang="fr-FR" sz="1400" b="1" dirty="0">
                <a:latin typeface="Times New Roman" panose="02020603050405020304" pitchFamily="18" charset="0"/>
                <a:cs typeface="Times New Roman" panose="02020603050405020304" pitchFamily="18" charset="0"/>
              </a:rPr>
              <a:t>Appliquer les procédures internes de gestion des stocks et des approvisionnements</a:t>
            </a:r>
          </a:p>
          <a:p>
            <a:pPr marL="457200" indent="-457200">
              <a:buFont typeface="+mj-lt"/>
              <a:buAutoNum type="arabicPeriod"/>
              <a:defRPr/>
            </a:pPr>
            <a:r>
              <a:rPr lang="fr-FR" sz="1400" b="1" dirty="0">
                <a:latin typeface="Times New Roman" panose="02020603050405020304" pitchFamily="18" charset="0"/>
                <a:cs typeface="Times New Roman" panose="02020603050405020304" pitchFamily="18" charset="0"/>
              </a:rPr>
              <a:t>Assurer le suivi des enregistrements des factures d’achats à l’aide d’un progiciel dédié ou d’un PGI</a:t>
            </a:r>
          </a:p>
          <a:p>
            <a:pPr marL="457200" indent="-457200">
              <a:buFont typeface="+mj-lt"/>
              <a:buAutoNum type="arabicPeriod"/>
              <a:defRPr/>
            </a:pPr>
            <a:r>
              <a:rPr lang="fr-FR" sz="1400" b="1" dirty="0">
                <a:latin typeface="Times New Roman" panose="02020603050405020304" pitchFamily="18" charset="0"/>
                <a:cs typeface="Times New Roman" panose="02020603050405020304" pitchFamily="18" charset="0"/>
              </a:rPr>
              <a:t>Actualiser les bases de données internes nécessaires à l’activité de production</a:t>
            </a:r>
          </a:p>
          <a:p>
            <a:pPr marL="457200" indent="-457200">
              <a:buFont typeface="+mj-lt"/>
              <a:buAutoNum type="arabicPeriod"/>
              <a:defRPr/>
            </a:pPr>
            <a:r>
              <a:rPr lang="fr-FR" sz="1400" b="1" dirty="0">
                <a:latin typeface="Times New Roman" panose="02020603050405020304" pitchFamily="18" charset="0"/>
                <a:cs typeface="Times New Roman" panose="02020603050405020304" pitchFamily="18" charset="0"/>
              </a:rPr>
              <a:t>Prendre en compte les contraintes réglementaires liées à l’activité de production de l’organisation</a:t>
            </a:r>
          </a:p>
          <a:p>
            <a:pPr marL="457200" indent="-457200">
              <a:buFont typeface="+mj-lt"/>
              <a:buAutoNum type="arabicPeriod"/>
              <a:defRPr/>
            </a:pPr>
            <a:r>
              <a:rPr lang="fr-FR" sz="1400" b="1" dirty="0">
                <a:latin typeface="Times New Roman" panose="02020603050405020304" pitchFamily="18" charset="0"/>
                <a:cs typeface="Times New Roman" panose="02020603050405020304" pitchFamily="18" charset="0"/>
              </a:rPr>
              <a:t>Mettre à disposition des plannings d’activité actualisés</a:t>
            </a:r>
          </a:p>
          <a:p>
            <a:pPr marL="457200" indent="-457200">
              <a:buFont typeface="+mj-lt"/>
              <a:buAutoNum type="arabicPeriod"/>
              <a:defRPr/>
            </a:pPr>
            <a:r>
              <a:rPr lang="fr-FR" sz="1400" b="1" dirty="0">
                <a:latin typeface="Times New Roman" panose="02020603050405020304" pitchFamily="18" charset="0"/>
                <a:cs typeface="Times New Roman" panose="02020603050405020304" pitchFamily="18" charset="0"/>
              </a:rPr>
              <a:t>Établir un état de rapprochement</a:t>
            </a:r>
          </a:p>
          <a:p>
            <a:pPr marL="457200" indent="-457200">
              <a:buFont typeface="+mj-lt"/>
              <a:buAutoNum type="arabicPeriod"/>
              <a:defRPr/>
            </a:pPr>
            <a:r>
              <a:rPr lang="fr-FR" sz="1400" b="1" dirty="0">
                <a:latin typeface="Times New Roman" panose="02020603050405020304" pitchFamily="18" charset="0"/>
                <a:cs typeface="Times New Roman" panose="02020603050405020304" pitchFamily="18" charset="0"/>
              </a:rPr>
              <a:t>Appliquer les procédures en vigueur en matière de règlement des fournisseurs, sous-traitants et prestataires</a:t>
            </a:r>
          </a:p>
          <a:p>
            <a:pPr marL="457200" indent="-457200">
              <a:buFont typeface="+mj-lt"/>
              <a:buAutoNum type="arabicPeriod"/>
              <a:defRPr/>
            </a:pPr>
            <a:r>
              <a:rPr lang="fr-FR" sz="1400" b="1" dirty="0">
                <a:latin typeface="Times New Roman" panose="02020603050405020304" pitchFamily="18" charset="0"/>
                <a:cs typeface="Times New Roman" panose="02020603050405020304" pitchFamily="18" charset="0"/>
              </a:rPr>
              <a:t>Assurer le suivi des enregistrements des mouvements de trésorerie à l’aide d’un progiciel dédié ou d’un PGI</a:t>
            </a:r>
          </a:p>
          <a:p>
            <a:pPr marL="457200" indent="-457200">
              <a:buFont typeface="+mj-lt"/>
              <a:buAutoNum type="arabicPeriod"/>
              <a:defRPr/>
            </a:pPr>
            <a:r>
              <a:rPr lang="fr-FR" sz="1400" b="1" dirty="0">
                <a:latin typeface="Times New Roman" panose="02020603050405020304" pitchFamily="18" charset="0"/>
                <a:cs typeface="Times New Roman" panose="02020603050405020304" pitchFamily="18" charset="0"/>
              </a:rPr>
              <a:t>Déterminer les éléments nécessaires à l’élaboration de la déclaration de TVA</a:t>
            </a:r>
          </a:p>
          <a:p>
            <a:pPr marL="457200" indent="-457200">
              <a:buFont typeface="+mj-lt"/>
              <a:buAutoNum type="arabicPeriod"/>
              <a:defRPr/>
            </a:pPr>
            <a:r>
              <a:rPr lang="fr-FR" sz="1400" b="1" dirty="0">
                <a:latin typeface="Times New Roman" panose="02020603050405020304" pitchFamily="18" charset="0"/>
                <a:cs typeface="Times New Roman" panose="02020603050405020304" pitchFamily="18" charset="0"/>
              </a:rPr>
              <a:t>Établir un état périodique de trésorerie</a:t>
            </a:r>
          </a:p>
          <a:p>
            <a:pPr marL="457200" indent="-457200">
              <a:buFont typeface="+mj-lt"/>
              <a:buAutoNum type="arabicPeriod"/>
              <a:defRPr/>
            </a:pPr>
            <a:r>
              <a:rPr lang="fr-FR" sz="1400" b="1" dirty="0">
                <a:latin typeface="Times New Roman" panose="02020603050405020304" pitchFamily="18" charset="0"/>
                <a:cs typeface="Times New Roman" panose="02020603050405020304" pitchFamily="18" charset="0"/>
              </a:rPr>
              <a:t>Rendre compte de l’équilibre financier et de la situation économique de l’organisation </a:t>
            </a:r>
          </a:p>
          <a:p>
            <a:pPr marL="457200" indent="-457200">
              <a:buFont typeface="+mj-lt"/>
              <a:buAutoNum type="arabicPeriod"/>
              <a:defRPr/>
            </a:pPr>
            <a:r>
              <a:rPr lang="fr-FR" sz="1400" b="1" dirty="0">
                <a:latin typeface="Times New Roman" panose="02020603050405020304" pitchFamily="18" charset="0"/>
                <a:cs typeface="Times New Roman" panose="02020603050405020304" pitchFamily="18" charset="0"/>
              </a:rPr>
              <a:t>Prendre en charge les activités support nécessaires au bon fonctionnement de l’organisation</a:t>
            </a:r>
          </a:p>
          <a:p>
            <a:pPr marL="457200" indent="-457200">
              <a:buFont typeface="+mj-lt"/>
              <a:buAutoNum type="arabicPeriod"/>
              <a:defRPr/>
            </a:pPr>
            <a:r>
              <a:rPr lang="fr-FR" sz="1400" b="1" dirty="0">
                <a:latin typeface="Times New Roman" panose="02020603050405020304" pitchFamily="18" charset="0"/>
                <a:cs typeface="Times New Roman" panose="02020603050405020304" pitchFamily="18" charset="0"/>
              </a:rPr>
              <a:t>Actualiser et diffuser l’information interne sur le support adéquat</a:t>
            </a:r>
          </a:p>
        </p:txBody>
      </p:sp>
      <p:sp>
        <p:nvSpPr>
          <p:cNvPr id="9" name="Rectangle : coins arrondis 8">
            <a:extLst>
              <a:ext uri="{FF2B5EF4-FFF2-40B4-BE49-F238E27FC236}">
                <a16:creationId xmlns:a16="http://schemas.microsoft.com/office/drawing/2014/main" id="{61170B48-C4A9-4618-A371-50B60D78BB63}"/>
              </a:ext>
            </a:extLst>
          </p:cNvPr>
          <p:cNvSpPr/>
          <p:nvPr/>
        </p:nvSpPr>
        <p:spPr>
          <a:xfrm>
            <a:off x="-1" y="2920336"/>
            <a:ext cx="5072063" cy="268637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fr-FR" b="1" dirty="0">
                <a:solidFill>
                  <a:schemeClr val="tx1"/>
                </a:solidFill>
              </a:rPr>
              <a:t>2.1 Suivi administratif de l’activité de production</a:t>
            </a:r>
          </a:p>
          <a:p>
            <a:endParaRPr lang="fr-FR" b="1" dirty="0">
              <a:solidFill>
                <a:schemeClr val="tx1"/>
              </a:solidFill>
            </a:endParaRPr>
          </a:p>
          <a:p>
            <a:r>
              <a:rPr lang="fr-FR" b="1" dirty="0">
                <a:solidFill>
                  <a:schemeClr val="tx1"/>
                </a:solidFill>
              </a:rPr>
              <a:t>2.2 Suivi financier de l’activité de production</a:t>
            </a:r>
          </a:p>
          <a:p>
            <a:endParaRPr lang="fr-FR" b="1" dirty="0">
              <a:solidFill>
                <a:schemeClr val="tx1"/>
              </a:solidFill>
            </a:endParaRPr>
          </a:p>
          <a:p>
            <a:r>
              <a:rPr lang="fr-FR" b="1" dirty="0">
                <a:solidFill>
                  <a:schemeClr val="tx1"/>
                </a:solidFill>
              </a:rPr>
              <a:t>2.3 Gestion opérationnelle des espaces (physiques et virtuels) de travail</a:t>
            </a:r>
            <a:endParaRPr lang="fr-FR" sz="2400" b="1" dirty="0">
              <a:solidFill>
                <a:schemeClr val="tx1"/>
              </a:solidFill>
            </a:endParaRPr>
          </a:p>
        </p:txBody>
      </p:sp>
    </p:spTree>
    <p:extLst>
      <p:ext uri="{BB962C8B-B14F-4D97-AF65-F5344CB8AC3E}">
        <p14:creationId xmlns:p14="http://schemas.microsoft.com/office/powerpoint/2010/main" val="121980464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CFD8FF"/>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86D183-6604-4D55-BF50-FD6A95671FBC}"/>
              </a:ext>
            </a:extLst>
          </p:cNvPr>
          <p:cNvSpPr>
            <a:spLocks noGrp="1"/>
          </p:cNvSpPr>
          <p:nvPr>
            <p:ph type="title"/>
          </p:nvPr>
        </p:nvSpPr>
        <p:spPr>
          <a:xfrm>
            <a:off x="1073868" y="1"/>
            <a:ext cx="6524362" cy="1286937"/>
          </a:xfrm>
          <a:ln>
            <a:noFill/>
          </a:ln>
        </p:spPr>
        <p:txBody>
          <a:bodyPr>
            <a:normAutofit/>
          </a:bodyPr>
          <a:lstStyle/>
          <a:p>
            <a:r>
              <a:rPr lang="fr-FR" sz="2800" b="1" dirty="0">
                <a:solidFill>
                  <a:srgbClr val="FF0000"/>
                </a:solidFill>
              </a:rPr>
              <a:t>bloc 3 - </a:t>
            </a:r>
            <a:r>
              <a:rPr lang="fr-FR" sz="2800" b="1" dirty="0">
                <a:highlight>
                  <a:srgbClr val="FFFF00"/>
                </a:highlight>
              </a:rPr>
              <a:t>Administrer le personnel</a:t>
            </a:r>
            <a:endParaRPr lang="fr-FR" sz="2800" dirty="0">
              <a:highlight>
                <a:srgbClr val="FFFF00"/>
              </a:highlight>
            </a:endParaRPr>
          </a:p>
        </p:txBody>
      </p:sp>
      <p:sp>
        <p:nvSpPr>
          <p:cNvPr id="4" name="Espace réservé du numéro de diapositive 3">
            <a:extLst>
              <a:ext uri="{FF2B5EF4-FFF2-40B4-BE49-F238E27FC236}">
                <a16:creationId xmlns:a16="http://schemas.microsoft.com/office/drawing/2014/main" id="{BE2DF029-14C0-4554-BE44-C88E3BD80908}"/>
              </a:ext>
            </a:extLst>
          </p:cNvPr>
          <p:cNvSpPr>
            <a:spLocks noGrp="1"/>
          </p:cNvSpPr>
          <p:nvPr>
            <p:ph type="sldNum" sz="quarter" idx="12"/>
          </p:nvPr>
        </p:nvSpPr>
        <p:spPr/>
        <p:txBody>
          <a:bodyPr/>
          <a:lstStyle/>
          <a:p>
            <a:pPr defTabSz="457200">
              <a:defRPr/>
            </a:pPr>
            <a:fld id="{A786685B-2977-D546-9E3D-3CA676A47F0C}" type="slidenum">
              <a:rPr lang="fr-FR">
                <a:solidFill>
                  <a:srgbClr val="7B00AC"/>
                </a:solidFill>
                <a:latin typeface="Calibri"/>
              </a:rPr>
              <a:pPr defTabSz="457200">
                <a:defRPr/>
              </a:pPr>
              <a:t>15</a:t>
            </a:fld>
            <a:endParaRPr lang="fr-FR">
              <a:solidFill>
                <a:srgbClr val="7B00AC"/>
              </a:solidFill>
              <a:latin typeface="Calibri"/>
            </a:endParaRPr>
          </a:p>
        </p:txBody>
      </p:sp>
      <p:sp>
        <p:nvSpPr>
          <p:cNvPr id="5" name="ZoneTexte 4">
            <a:extLst>
              <a:ext uri="{FF2B5EF4-FFF2-40B4-BE49-F238E27FC236}">
                <a16:creationId xmlns:a16="http://schemas.microsoft.com/office/drawing/2014/main" id="{30E8D540-E981-4945-B51B-B04AEC4C2257}"/>
              </a:ext>
            </a:extLst>
          </p:cNvPr>
          <p:cNvSpPr txBox="1"/>
          <p:nvPr/>
        </p:nvSpPr>
        <p:spPr>
          <a:xfrm>
            <a:off x="2080741" y="2138063"/>
            <a:ext cx="1136850" cy="400110"/>
          </a:xfrm>
          <a:prstGeom prst="rect">
            <a:avLst/>
          </a:prstGeom>
          <a:noFill/>
        </p:spPr>
        <p:txBody>
          <a:bodyPr wrap="none" rtlCol="0">
            <a:spAutoFit/>
          </a:bodyPr>
          <a:lstStyle/>
          <a:p>
            <a:pPr defTabSz="457200">
              <a:defRPr/>
            </a:pPr>
            <a:r>
              <a:rPr lang="fr-FR" sz="2000" b="1" dirty="0">
                <a:solidFill>
                  <a:srgbClr val="FF0000"/>
                </a:solidFill>
                <a:latin typeface="Times New Roman" panose="02020603050405020304" pitchFamily="18" charset="0"/>
                <a:cs typeface="Times New Roman" panose="02020603050405020304" pitchFamily="18" charset="0"/>
              </a:rPr>
              <a:t>Activités</a:t>
            </a:r>
          </a:p>
        </p:txBody>
      </p:sp>
      <p:sp>
        <p:nvSpPr>
          <p:cNvPr id="6" name="Espace réservé du contenu 2">
            <a:extLst>
              <a:ext uri="{FF2B5EF4-FFF2-40B4-BE49-F238E27FC236}">
                <a16:creationId xmlns:a16="http://schemas.microsoft.com/office/drawing/2014/main" id="{C4639B50-5799-4E04-99E9-46CD151A580A}"/>
              </a:ext>
            </a:extLst>
          </p:cNvPr>
          <p:cNvSpPr txBox="1">
            <a:spLocks/>
          </p:cNvSpPr>
          <p:nvPr/>
        </p:nvSpPr>
        <p:spPr>
          <a:xfrm>
            <a:off x="6256245" y="2111433"/>
            <a:ext cx="3766600" cy="389082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683086"/>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endParaRPr lang="fr-FR" sz="3600" dirty="0">
              <a:latin typeface="Calibri"/>
            </a:endParaRPr>
          </a:p>
        </p:txBody>
      </p:sp>
      <p:sp>
        <p:nvSpPr>
          <p:cNvPr id="7" name="ZoneTexte 6">
            <a:extLst>
              <a:ext uri="{FF2B5EF4-FFF2-40B4-BE49-F238E27FC236}">
                <a16:creationId xmlns:a16="http://schemas.microsoft.com/office/drawing/2014/main" id="{B7EDFE15-DE7F-4D16-A664-3ACBAAE718A9}"/>
              </a:ext>
            </a:extLst>
          </p:cNvPr>
          <p:cNvSpPr txBox="1"/>
          <p:nvPr/>
        </p:nvSpPr>
        <p:spPr>
          <a:xfrm>
            <a:off x="6991471" y="1374523"/>
            <a:ext cx="1625701" cy="400110"/>
          </a:xfrm>
          <a:prstGeom prst="rect">
            <a:avLst/>
          </a:prstGeom>
          <a:noFill/>
        </p:spPr>
        <p:txBody>
          <a:bodyPr wrap="none" rtlCol="0">
            <a:spAutoFit/>
          </a:bodyPr>
          <a:lstStyle/>
          <a:p>
            <a:pPr defTabSz="457200">
              <a:defRPr/>
            </a:pPr>
            <a:r>
              <a:rPr lang="fr-FR" sz="2000" b="1" dirty="0">
                <a:solidFill>
                  <a:srgbClr val="FF0000"/>
                </a:solidFill>
                <a:latin typeface="Times New Roman" panose="02020603050405020304" pitchFamily="18" charset="0"/>
                <a:cs typeface="Times New Roman" panose="02020603050405020304" pitchFamily="18" charset="0"/>
              </a:rPr>
              <a:t>Compétences</a:t>
            </a:r>
          </a:p>
        </p:txBody>
      </p:sp>
      <p:sp>
        <p:nvSpPr>
          <p:cNvPr id="8" name="Espace réservé du contenu 2">
            <a:extLst>
              <a:ext uri="{FF2B5EF4-FFF2-40B4-BE49-F238E27FC236}">
                <a16:creationId xmlns:a16="http://schemas.microsoft.com/office/drawing/2014/main" id="{BDC26760-E16F-4F32-9F83-93E6BABC1FE9}"/>
              </a:ext>
            </a:extLst>
          </p:cNvPr>
          <p:cNvSpPr txBox="1">
            <a:spLocks/>
          </p:cNvSpPr>
          <p:nvPr/>
        </p:nvSpPr>
        <p:spPr>
          <a:xfrm>
            <a:off x="5284342" y="1774634"/>
            <a:ext cx="6298058" cy="461627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683086"/>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a:defRPr/>
            </a:pPr>
            <a:r>
              <a:rPr lang="fr-FR" sz="1400" b="1" dirty="0">
                <a:latin typeface="Times New Roman" panose="02020603050405020304" pitchFamily="18" charset="0"/>
                <a:cs typeface="Times New Roman" panose="02020603050405020304" pitchFamily="18" charset="0"/>
              </a:rPr>
              <a:t>Appliquer les procédures internes en matière d’entrée et de sortie de personnel</a:t>
            </a:r>
          </a:p>
          <a:p>
            <a:pPr marL="457200" indent="-457200">
              <a:buFont typeface="+mj-lt"/>
              <a:buAutoNum type="arabicPeriod"/>
              <a:defRPr/>
            </a:pPr>
            <a:r>
              <a:rPr lang="fr-FR" sz="1400" b="1" dirty="0">
                <a:latin typeface="Times New Roman" panose="02020603050405020304" pitchFamily="18" charset="0"/>
                <a:cs typeface="Times New Roman" panose="02020603050405020304" pitchFamily="18" charset="0"/>
              </a:rPr>
              <a:t>Actualiser les bases d’information relatives au personnel</a:t>
            </a:r>
          </a:p>
          <a:p>
            <a:pPr marL="457200" indent="-457200">
              <a:buFont typeface="+mj-lt"/>
              <a:buAutoNum type="arabicPeriod"/>
              <a:defRPr/>
            </a:pPr>
            <a:r>
              <a:rPr lang="fr-FR" sz="1400" b="1" dirty="0">
                <a:latin typeface="Times New Roman" panose="02020603050405020304" pitchFamily="18" charset="0"/>
                <a:cs typeface="Times New Roman" panose="02020603050405020304" pitchFamily="18" charset="0"/>
              </a:rPr>
              <a:t>Organiser des actions de formation</a:t>
            </a:r>
          </a:p>
          <a:p>
            <a:pPr marL="457200" indent="-457200">
              <a:buFont typeface="+mj-lt"/>
              <a:buAutoNum type="arabicPeriod"/>
              <a:defRPr/>
            </a:pPr>
            <a:r>
              <a:rPr lang="fr-FR" sz="1400" b="1" dirty="0">
                <a:latin typeface="Times New Roman" panose="02020603050405020304" pitchFamily="18" charset="0"/>
                <a:cs typeface="Times New Roman" panose="02020603050405020304" pitchFamily="18" charset="0"/>
              </a:rPr>
              <a:t>Planifier les temps de présence et de congés des personnels en fonction des contraintes de l’organisation</a:t>
            </a:r>
          </a:p>
          <a:p>
            <a:pPr marL="457200" indent="-457200">
              <a:buFont typeface="+mj-lt"/>
              <a:buAutoNum type="arabicPeriod"/>
              <a:defRPr/>
            </a:pPr>
            <a:r>
              <a:rPr lang="fr-FR" sz="1400" b="1" dirty="0">
                <a:latin typeface="Times New Roman" panose="02020603050405020304" pitchFamily="18" charset="0"/>
                <a:cs typeface="Times New Roman" panose="02020603050405020304" pitchFamily="18" charset="0"/>
              </a:rPr>
              <a:t>Organiser les déplacements des personnels</a:t>
            </a:r>
          </a:p>
          <a:p>
            <a:pPr marL="457200" indent="-457200">
              <a:buFont typeface="+mj-lt"/>
              <a:buAutoNum type="arabicPeriod"/>
              <a:defRPr/>
            </a:pPr>
            <a:r>
              <a:rPr lang="fr-FR" sz="1400" b="1" dirty="0">
                <a:latin typeface="Times New Roman" panose="02020603050405020304" pitchFamily="18" charset="0"/>
                <a:cs typeface="Times New Roman" panose="02020603050405020304" pitchFamily="18" charset="0"/>
              </a:rPr>
              <a:t>Contrôler les états de frais</a:t>
            </a:r>
          </a:p>
          <a:p>
            <a:pPr marL="457200" indent="-457200">
              <a:buFont typeface="+mj-lt"/>
              <a:buAutoNum type="arabicPeriod"/>
              <a:defRPr/>
            </a:pPr>
            <a:r>
              <a:rPr lang="fr-FR" sz="1400" b="1" dirty="0">
                <a:latin typeface="Times New Roman" panose="02020603050405020304" pitchFamily="18" charset="0"/>
                <a:cs typeface="Times New Roman" panose="02020603050405020304" pitchFamily="18" charset="0"/>
              </a:rPr>
              <a:t>Déterminer les éléments nécessaires à l’établissement du bulletin de paie</a:t>
            </a:r>
          </a:p>
          <a:p>
            <a:pPr marL="457200" indent="-457200">
              <a:buFont typeface="+mj-lt"/>
              <a:buAutoNum type="arabicPeriod"/>
              <a:defRPr/>
            </a:pPr>
            <a:r>
              <a:rPr lang="fr-FR" sz="1400" b="1" dirty="0">
                <a:latin typeface="Times New Roman" panose="02020603050405020304" pitchFamily="18" charset="0"/>
                <a:cs typeface="Times New Roman" panose="02020603050405020304" pitchFamily="18" charset="0"/>
              </a:rPr>
              <a:t>Assurer le suivi des enregistrements liés à la paie à l’aide d’un progiciel dédié ou d’un PGI</a:t>
            </a:r>
          </a:p>
          <a:p>
            <a:pPr marL="457200" indent="-457200">
              <a:buFont typeface="+mj-lt"/>
              <a:buAutoNum type="arabicPeriod"/>
              <a:defRPr/>
            </a:pPr>
            <a:r>
              <a:rPr lang="fr-FR" sz="1400" b="1" dirty="0">
                <a:latin typeface="Times New Roman" panose="02020603050405020304" pitchFamily="18" charset="0"/>
                <a:cs typeface="Times New Roman" panose="02020603050405020304" pitchFamily="18" charset="0"/>
              </a:rPr>
              <a:t>Actualiser et diffuser l’information sociale auprès des personnels</a:t>
            </a:r>
          </a:p>
          <a:p>
            <a:pPr marL="457200" indent="-457200">
              <a:buFont typeface="+mj-lt"/>
              <a:buAutoNum type="arabicPeriod"/>
              <a:defRPr/>
            </a:pPr>
            <a:r>
              <a:rPr lang="fr-FR" sz="1400" b="1" dirty="0">
                <a:latin typeface="Times New Roman" panose="02020603050405020304" pitchFamily="18" charset="0"/>
                <a:cs typeface="Times New Roman" panose="02020603050405020304" pitchFamily="18" charset="0"/>
              </a:rPr>
              <a:t>Mettre en œuvre et suivre le résultat des actions sociales et culturelles</a:t>
            </a:r>
          </a:p>
          <a:p>
            <a:pPr marL="457200" indent="-457200">
              <a:buFont typeface="+mj-lt"/>
              <a:buAutoNum type="arabicPeriod"/>
              <a:defRPr/>
            </a:pPr>
            <a:r>
              <a:rPr lang="fr-FR" sz="1400" b="1" dirty="0">
                <a:latin typeface="Times New Roman" panose="02020603050405020304" pitchFamily="18" charset="0"/>
                <a:cs typeface="Times New Roman" panose="02020603050405020304" pitchFamily="18" charset="0"/>
              </a:rPr>
              <a:t>Utiliser des fonctions simples de mise en page d’un document pour répondre à un objectif de diffusion</a:t>
            </a:r>
          </a:p>
          <a:p>
            <a:pPr marL="457200" indent="-457200">
              <a:buFont typeface="+mj-lt"/>
              <a:buAutoNum type="arabicPeriod"/>
              <a:defRPr/>
            </a:pPr>
            <a:r>
              <a:rPr lang="fr-FR" sz="1400" b="1" dirty="0">
                <a:latin typeface="Times New Roman" panose="02020603050405020304" pitchFamily="18" charset="0"/>
                <a:cs typeface="Times New Roman" panose="02020603050405020304" pitchFamily="18" charset="0"/>
              </a:rPr>
              <a:t>Rédiger des écrits professionnels en lien avec l’activité sociale de l’organisation</a:t>
            </a:r>
          </a:p>
        </p:txBody>
      </p:sp>
      <p:sp>
        <p:nvSpPr>
          <p:cNvPr id="9" name="Rectangle : coins arrondis 8">
            <a:extLst>
              <a:ext uri="{FF2B5EF4-FFF2-40B4-BE49-F238E27FC236}">
                <a16:creationId xmlns:a16="http://schemas.microsoft.com/office/drawing/2014/main" id="{61170B48-C4A9-4618-A371-50B60D78BB63}"/>
              </a:ext>
            </a:extLst>
          </p:cNvPr>
          <p:cNvSpPr/>
          <p:nvPr/>
        </p:nvSpPr>
        <p:spPr>
          <a:xfrm>
            <a:off x="185738" y="2814638"/>
            <a:ext cx="4943475" cy="2731920"/>
          </a:xfrm>
          <a:prstGeom prst="roundRect">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lstStyle/>
          <a:p>
            <a:r>
              <a:rPr lang="fr-FR" b="1" dirty="0">
                <a:solidFill>
                  <a:schemeClr val="tx1"/>
                </a:solidFill>
              </a:rPr>
              <a:t>3.1 Suivi de la carrière du personnel</a:t>
            </a:r>
          </a:p>
          <a:p>
            <a:endParaRPr lang="fr-FR" b="1" dirty="0">
              <a:solidFill>
                <a:schemeClr val="tx1"/>
              </a:solidFill>
            </a:endParaRPr>
          </a:p>
          <a:p>
            <a:r>
              <a:rPr lang="fr-FR" b="1" dirty="0">
                <a:solidFill>
                  <a:schemeClr val="tx1"/>
                </a:solidFill>
              </a:rPr>
              <a:t>3.2 Suivi organisationnel et financier de l’activité du personnel</a:t>
            </a:r>
          </a:p>
          <a:p>
            <a:endParaRPr lang="fr-FR" b="1" dirty="0">
              <a:solidFill>
                <a:schemeClr val="tx1"/>
              </a:solidFill>
            </a:endParaRPr>
          </a:p>
          <a:p>
            <a:r>
              <a:rPr lang="fr-FR" b="1" dirty="0">
                <a:solidFill>
                  <a:schemeClr val="tx1"/>
                </a:solidFill>
              </a:rPr>
              <a:t>3.3 Participation à l’activité sociale de l’organisation</a:t>
            </a:r>
          </a:p>
        </p:txBody>
      </p:sp>
    </p:spTree>
    <p:extLst>
      <p:ext uri="{BB962C8B-B14F-4D97-AF65-F5344CB8AC3E}">
        <p14:creationId xmlns:p14="http://schemas.microsoft.com/office/powerpoint/2010/main" val="151287926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E8E5FF"/>
        </a:solidFill>
        <a:effectLst/>
      </p:bgPr>
    </p:bg>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0CE6E040-DA6F-BB4A-840C-C65CE274DDFB}"/>
              </a:ext>
            </a:extLst>
          </p:cNvPr>
          <p:cNvPicPr>
            <a:picLocks noGrp="1" noChangeAspect="1"/>
          </p:cNvPicPr>
          <p:nvPr>
            <p:ph idx="1"/>
          </p:nvPr>
        </p:nvPicPr>
        <p:blipFill>
          <a:blip r:embed="rId2"/>
          <a:stretch>
            <a:fillRect/>
          </a:stretch>
        </p:blipFill>
        <p:spPr>
          <a:xfrm>
            <a:off x="28374" y="195943"/>
            <a:ext cx="12359569" cy="5806395"/>
          </a:xfrm>
        </p:spPr>
      </p:pic>
      <p:sp>
        <p:nvSpPr>
          <p:cNvPr id="4" name="Espace réservé du numéro de diapositive 3">
            <a:extLst>
              <a:ext uri="{FF2B5EF4-FFF2-40B4-BE49-F238E27FC236}">
                <a16:creationId xmlns:a16="http://schemas.microsoft.com/office/drawing/2014/main" id="{F1E64AE2-A5B0-F547-B0A0-2B507154BC55}"/>
              </a:ext>
            </a:extLst>
          </p:cNvPr>
          <p:cNvSpPr>
            <a:spLocks noGrp="1"/>
          </p:cNvSpPr>
          <p:nvPr>
            <p:ph type="sldNum" sz="quarter" idx="12"/>
          </p:nvPr>
        </p:nvSpPr>
        <p:spPr/>
        <p:txBody>
          <a:bodyPr/>
          <a:lstStyle/>
          <a:p>
            <a:fld id="{A786685B-2977-D546-9E3D-3CA676A47F0C}" type="slidenum">
              <a:rPr lang="fr-FR" smtClean="0"/>
              <a:pPr/>
              <a:t>16</a:t>
            </a:fld>
            <a:endParaRPr lang="fr-FR" dirty="0"/>
          </a:p>
        </p:txBody>
      </p:sp>
      <p:sp>
        <p:nvSpPr>
          <p:cNvPr id="2" name="Rectangle : coins arrondis 1">
            <a:extLst>
              <a:ext uri="{FF2B5EF4-FFF2-40B4-BE49-F238E27FC236}">
                <a16:creationId xmlns:a16="http://schemas.microsoft.com/office/drawing/2014/main" id="{A6297FF9-A618-E949-AFBE-0B5320FA6892}"/>
              </a:ext>
            </a:extLst>
          </p:cNvPr>
          <p:cNvSpPr/>
          <p:nvPr/>
        </p:nvSpPr>
        <p:spPr>
          <a:xfrm>
            <a:off x="471489" y="5043488"/>
            <a:ext cx="2257424" cy="728662"/>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7013737"/>
      </p:ext>
    </p:extLst>
  </p:cSld>
  <p:clrMapOvr>
    <a:masterClrMapping/>
  </p:clrMapOvr>
  <mc:AlternateContent xmlns:mc="http://schemas.openxmlformats.org/markup-compatibility/2006" xmlns:p14="http://schemas.microsoft.com/office/powerpoint/2010/main">
    <mc:Choice Requires="p14">
      <p:transition spd="slow" p14:dur="6000" advTm="10000"/>
    </mc:Choice>
    <mc:Fallback xmlns="">
      <p:transition spd="slow"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BDC0FF"/>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9534B2-076C-4D45-B906-DF84A16DA346}"/>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id="{407A1B64-B3F3-E94B-997E-546C6F69485C}"/>
              </a:ext>
            </a:extLst>
          </p:cNvPr>
          <p:cNvSpPr>
            <a:spLocks noGrp="1"/>
          </p:cNvSpPr>
          <p:nvPr>
            <p:ph type="subTitle" idx="1"/>
          </p:nvPr>
        </p:nvSpPr>
        <p:spPr/>
        <p:txBody>
          <a:bodyPr/>
          <a:lstStyle/>
          <a:p>
            <a:endParaRPr lang="fr-FR" dirty="0"/>
          </a:p>
        </p:txBody>
      </p:sp>
      <p:pic>
        <p:nvPicPr>
          <p:cNvPr id="5" name="Image 4">
            <a:extLst>
              <a:ext uri="{FF2B5EF4-FFF2-40B4-BE49-F238E27FC236}">
                <a16:creationId xmlns:a16="http://schemas.microsoft.com/office/drawing/2014/main" id="{16C68692-BDCB-4F4F-9F94-4EA5DE8F3B0A}"/>
              </a:ext>
            </a:extLst>
          </p:cNvPr>
          <p:cNvPicPr>
            <a:picLocks noChangeAspect="1"/>
          </p:cNvPicPr>
          <p:nvPr/>
        </p:nvPicPr>
        <p:blipFill>
          <a:blip r:embed="rId2"/>
          <a:stretch>
            <a:fillRect/>
          </a:stretch>
        </p:blipFill>
        <p:spPr>
          <a:xfrm>
            <a:off x="382772" y="350874"/>
            <a:ext cx="11227981" cy="6315740"/>
          </a:xfrm>
          <a:prstGeom prst="rect">
            <a:avLst/>
          </a:prstGeom>
        </p:spPr>
      </p:pic>
    </p:spTree>
    <p:extLst>
      <p:ext uri="{BB962C8B-B14F-4D97-AF65-F5344CB8AC3E}">
        <p14:creationId xmlns:p14="http://schemas.microsoft.com/office/powerpoint/2010/main" val="2531743003"/>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86D183-6604-4D55-BF50-FD6A95671FBC}"/>
              </a:ext>
            </a:extLst>
          </p:cNvPr>
          <p:cNvSpPr>
            <a:spLocks noGrp="1"/>
          </p:cNvSpPr>
          <p:nvPr>
            <p:ph type="title"/>
          </p:nvPr>
        </p:nvSpPr>
        <p:spPr/>
        <p:txBody>
          <a:bodyPr>
            <a:normAutofit/>
          </a:bodyPr>
          <a:lstStyle/>
          <a:p>
            <a:r>
              <a:rPr lang="fr-FR" sz="2800" b="1" dirty="0">
                <a:solidFill>
                  <a:srgbClr val="FF0000"/>
                </a:solidFill>
              </a:rPr>
              <a:t>bloc 3 - </a:t>
            </a:r>
            <a:r>
              <a:rPr lang="fr-FR" sz="2800" b="1" dirty="0"/>
              <a:t>Administrer le personnel</a:t>
            </a:r>
            <a:endParaRPr lang="fr-FR" sz="2800" dirty="0"/>
          </a:p>
        </p:txBody>
      </p:sp>
      <p:sp>
        <p:nvSpPr>
          <p:cNvPr id="5" name="ZoneTexte 4">
            <a:extLst>
              <a:ext uri="{FF2B5EF4-FFF2-40B4-BE49-F238E27FC236}">
                <a16:creationId xmlns:a16="http://schemas.microsoft.com/office/drawing/2014/main" id="{30E8D540-E981-4945-B51B-B04AEC4C2257}"/>
              </a:ext>
            </a:extLst>
          </p:cNvPr>
          <p:cNvSpPr txBox="1"/>
          <p:nvPr/>
        </p:nvSpPr>
        <p:spPr>
          <a:xfrm>
            <a:off x="2802635" y="2240441"/>
            <a:ext cx="1100045" cy="400110"/>
          </a:xfrm>
          <a:prstGeom prst="rect">
            <a:avLst/>
          </a:prstGeom>
          <a:noFill/>
        </p:spPr>
        <p:txBody>
          <a:bodyPr wrap="none" rtlCol="0">
            <a:spAutoFit/>
          </a:bodyPr>
          <a:lstStyle/>
          <a:p>
            <a:pPr defTabSz="457200">
              <a:defRPr/>
            </a:pPr>
            <a:r>
              <a:rPr lang="fr-FR" sz="2000" b="1" dirty="0">
                <a:solidFill>
                  <a:prstClr val="black"/>
                </a:solidFill>
                <a:latin typeface="Calibri"/>
              </a:rPr>
              <a:t>Activités</a:t>
            </a:r>
          </a:p>
        </p:txBody>
      </p:sp>
      <p:sp>
        <p:nvSpPr>
          <p:cNvPr id="6" name="Espace réservé du contenu 2">
            <a:extLst>
              <a:ext uri="{FF2B5EF4-FFF2-40B4-BE49-F238E27FC236}">
                <a16:creationId xmlns:a16="http://schemas.microsoft.com/office/drawing/2014/main" id="{C4639B50-5799-4E04-99E9-46CD151A580A}"/>
              </a:ext>
            </a:extLst>
          </p:cNvPr>
          <p:cNvSpPr txBox="1">
            <a:spLocks/>
          </p:cNvSpPr>
          <p:nvPr/>
        </p:nvSpPr>
        <p:spPr>
          <a:xfrm>
            <a:off x="6256245" y="2111433"/>
            <a:ext cx="3766600" cy="389082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683086"/>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endParaRPr lang="fr-FR" sz="3600" dirty="0">
              <a:latin typeface="Calibri"/>
            </a:endParaRPr>
          </a:p>
        </p:txBody>
      </p:sp>
      <p:sp>
        <p:nvSpPr>
          <p:cNvPr id="7" name="ZoneTexte 6">
            <a:extLst>
              <a:ext uri="{FF2B5EF4-FFF2-40B4-BE49-F238E27FC236}">
                <a16:creationId xmlns:a16="http://schemas.microsoft.com/office/drawing/2014/main" id="{B7EDFE15-DE7F-4D16-A664-3ACBAAE718A9}"/>
              </a:ext>
            </a:extLst>
          </p:cNvPr>
          <p:cNvSpPr txBox="1"/>
          <p:nvPr/>
        </p:nvSpPr>
        <p:spPr>
          <a:xfrm>
            <a:off x="6991471" y="1311909"/>
            <a:ext cx="1625701" cy="400110"/>
          </a:xfrm>
          <a:prstGeom prst="rect">
            <a:avLst/>
          </a:prstGeom>
          <a:noFill/>
        </p:spPr>
        <p:txBody>
          <a:bodyPr wrap="none" rtlCol="0">
            <a:spAutoFit/>
          </a:bodyPr>
          <a:lstStyle/>
          <a:p>
            <a:pPr defTabSz="457200">
              <a:defRPr/>
            </a:pPr>
            <a:r>
              <a:rPr lang="fr-FR" sz="2000" b="1" dirty="0">
                <a:solidFill>
                  <a:prstClr val="black"/>
                </a:solidFill>
                <a:latin typeface="Calibri"/>
              </a:rPr>
              <a:t>Compétences</a:t>
            </a:r>
          </a:p>
        </p:txBody>
      </p:sp>
      <p:sp>
        <p:nvSpPr>
          <p:cNvPr id="8" name="Espace réservé du contenu 2">
            <a:extLst>
              <a:ext uri="{FF2B5EF4-FFF2-40B4-BE49-F238E27FC236}">
                <a16:creationId xmlns:a16="http://schemas.microsoft.com/office/drawing/2014/main" id="{BDC26760-E16F-4F32-9F83-93E6BABC1FE9}"/>
              </a:ext>
            </a:extLst>
          </p:cNvPr>
          <p:cNvSpPr txBox="1">
            <a:spLocks/>
          </p:cNvSpPr>
          <p:nvPr/>
        </p:nvSpPr>
        <p:spPr>
          <a:xfrm>
            <a:off x="5284342" y="1645296"/>
            <a:ext cx="5383658" cy="461627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683086"/>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a:defRPr/>
            </a:pPr>
            <a:r>
              <a:rPr lang="fr-FR" sz="1400" dirty="0">
                <a:solidFill>
                  <a:srgbClr val="821164"/>
                </a:solidFill>
              </a:rPr>
              <a:t>Appliquer les procédures internes en matière d’entrée et de sortie de personnel</a:t>
            </a:r>
            <a:endParaRPr lang="fr-FR" sz="1200" dirty="0">
              <a:solidFill>
                <a:srgbClr val="821164"/>
              </a:solidFill>
            </a:endParaRPr>
          </a:p>
          <a:p>
            <a:pPr marL="457200" indent="-457200">
              <a:buFont typeface="+mj-lt"/>
              <a:buAutoNum type="arabicPeriod"/>
              <a:defRPr/>
            </a:pPr>
            <a:r>
              <a:rPr lang="fr-FR" sz="1400" dirty="0">
                <a:solidFill>
                  <a:srgbClr val="821164"/>
                </a:solidFill>
              </a:rPr>
              <a:t>Actualiser les bases d’information relatives au personnel</a:t>
            </a:r>
            <a:endParaRPr lang="fr-FR" sz="1200" dirty="0">
              <a:solidFill>
                <a:srgbClr val="821164"/>
              </a:solidFill>
            </a:endParaRPr>
          </a:p>
          <a:p>
            <a:pPr marL="457200" indent="-457200">
              <a:buFont typeface="+mj-lt"/>
              <a:buAutoNum type="arabicPeriod"/>
              <a:defRPr/>
            </a:pPr>
            <a:r>
              <a:rPr lang="fr-FR" sz="1400" dirty="0">
                <a:solidFill>
                  <a:srgbClr val="821164"/>
                </a:solidFill>
              </a:rPr>
              <a:t>Organiser des actions de formation</a:t>
            </a:r>
          </a:p>
          <a:p>
            <a:pPr marL="457200" indent="-457200">
              <a:buFont typeface="+mj-lt"/>
              <a:buAutoNum type="arabicPeriod"/>
              <a:defRPr/>
            </a:pPr>
            <a:r>
              <a:rPr lang="fr-FR" sz="1400" dirty="0">
                <a:solidFill>
                  <a:srgbClr val="821164"/>
                </a:solidFill>
              </a:rPr>
              <a:t>Planifier les temps de présence et de congés des personnels en fonction des contraintes de l’organisation</a:t>
            </a:r>
            <a:endParaRPr lang="fr-FR" sz="1200" dirty="0">
              <a:solidFill>
                <a:srgbClr val="821164"/>
              </a:solidFill>
            </a:endParaRPr>
          </a:p>
          <a:p>
            <a:pPr marL="457200" indent="-457200">
              <a:buFont typeface="+mj-lt"/>
              <a:buAutoNum type="arabicPeriod"/>
              <a:defRPr/>
            </a:pPr>
            <a:r>
              <a:rPr lang="fr-FR" sz="1400" dirty="0">
                <a:solidFill>
                  <a:srgbClr val="821164"/>
                </a:solidFill>
              </a:rPr>
              <a:t>Organiser les déplacements des personnels</a:t>
            </a:r>
            <a:endParaRPr lang="fr-FR" sz="1200" dirty="0">
              <a:solidFill>
                <a:srgbClr val="821164"/>
              </a:solidFill>
            </a:endParaRPr>
          </a:p>
          <a:p>
            <a:pPr marL="457200" indent="-457200">
              <a:buFont typeface="+mj-lt"/>
              <a:buAutoNum type="arabicPeriod"/>
              <a:defRPr/>
            </a:pPr>
            <a:r>
              <a:rPr lang="fr-FR" sz="1400" dirty="0">
                <a:solidFill>
                  <a:srgbClr val="821164"/>
                </a:solidFill>
              </a:rPr>
              <a:t>Contrôler les états de frais</a:t>
            </a:r>
            <a:endParaRPr lang="fr-FR" sz="1200" dirty="0">
              <a:solidFill>
                <a:srgbClr val="821164"/>
              </a:solidFill>
            </a:endParaRPr>
          </a:p>
          <a:p>
            <a:pPr marL="457200" indent="-457200">
              <a:buFont typeface="+mj-lt"/>
              <a:buAutoNum type="arabicPeriod"/>
              <a:defRPr/>
            </a:pPr>
            <a:r>
              <a:rPr lang="fr-FR" sz="1400" dirty="0">
                <a:solidFill>
                  <a:srgbClr val="821164"/>
                </a:solidFill>
              </a:rPr>
              <a:t>Déterminer les éléments nécessaires à l’établissement du bulletin de paie</a:t>
            </a:r>
            <a:endParaRPr lang="fr-FR" sz="1200" dirty="0">
              <a:solidFill>
                <a:srgbClr val="821164"/>
              </a:solidFill>
            </a:endParaRPr>
          </a:p>
          <a:p>
            <a:pPr marL="457200" indent="-457200">
              <a:buFont typeface="+mj-lt"/>
              <a:buAutoNum type="arabicPeriod"/>
              <a:defRPr/>
            </a:pPr>
            <a:r>
              <a:rPr lang="fr-FR" sz="1400" dirty="0">
                <a:solidFill>
                  <a:srgbClr val="821164"/>
                </a:solidFill>
              </a:rPr>
              <a:t>Assurer le suivi des enregistrements liés à la paie à l’aide d’un progiciel dédié ou d’un PGI</a:t>
            </a:r>
          </a:p>
          <a:p>
            <a:pPr marL="457200" indent="-457200">
              <a:buFont typeface="+mj-lt"/>
              <a:buAutoNum type="arabicPeriod"/>
              <a:defRPr/>
            </a:pPr>
            <a:r>
              <a:rPr lang="fr-FR" sz="1400" dirty="0">
                <a:solidFill>
                  <a:srgbClr val="821164"/>
                </a:solidFill>
              </a:rPr>
              <a:t>Actualiser et diffuser l’information sociale auprès des personnels</a:t>
            </a:r>
            <a:endParaRPr lang="fr-FR" sz="1200" dirty="0">
              <a:solidFill>
                <a:srgbClr val="821164"/>
              </a:solidFill>
            </a:endParaRPr>
          </a:p>
          <a:p>
            <a:pPr marL="457200" indent="-457200">
              <a:buFont typeface="+mj-lt"/>
              <a:buAutoNum type="arabicPeriod"/>
              <a:defRPr/>
            </a:pPr>
            <a:r>
              <a:rPr lang="fr-FR" sz="1400" dirty="0">
                <a:solidFill>
                  <a:srgbClr val="821164"/>
                </a:solidFill>
              </a:rPr>
              <a:t>Mettre en œuvre et suivre le résultat des actions sociales et culturelles</a:t>
            </a:r>
            <a:endParaRPr lang="fr-FR" sz="1200" dirty="0">
              <a:solidFill>
                <a:srgbClr val="821164"/>
              </a:solidFill>
            </a:endParaRPr>
          </a:p>
          <a:p>
            <a:pPr marL="457200" indent="-457200">
              <a:buFont typeface="+mj-lt"/>
              <a:buAutoNum type="arabicPeriod"/>
              <a:defRPr/>
            </a:pPr>
            <a:r>
              <a:rPr lang="fr-FR" sz="1400" dirty="0">
                <a:solidFill>
                  <a:srgbClr val="821164"/>
                </a:solidFill>
              </a:rPr>
              <a:t>Utiliser des fonctions simples de mise en page d’un document pour répondre à un objectif de diffusion</a:t>
            </a:r>
            <a:endParaRPr lang="fr-FR" sz="1200" dirty="0">
              <a:solidFill>
                <a:srgbClr val="821164"/>
              </a:solidFill>
            </a:endParaRPr>
          </a:p>
          <a:p>
            <a:pPr marL="457200" indent="-457200">
              <a:buFont typeface="+mj-lt"/>
              <a:buAutoNum type="arabicPeriod"/>
              <a:defRPr/>
            </a:pPr>
            <a:r>
              <a:rPr lang="fr-FR" sz="1400" dirty="0">
                <a:solidFill>
                  <a:srgbClr val="821164"/>
                </a:solidFill>
              </a:rPr>
              <a:t>Rédiger des écrits professionnels en lien avec l’activité sociale de l’organisation</a:t>
            </a:r>
            <a:endParaRPr lang="fr-FR" sz="1200" dirty="0">
              <a:solidFill>
                <a:srgbClr val="821164"/>
              </a:solidFill>
            </a:endParaRPr>
          </a:p>
        </p:txBody>
      </p:sp>
      <p:sp>
        <p:nvSpPr>
          <p:cNvPr id="9" name="Rectangle : coins arrondis 8">
            <a:extLst>
              <a:ext uri="{FF2B5EF4-FFF2-40B4-BE49-F238E27FC236}">
                <a16:creationId xmlns:a16="http://schemas.microsoft.com/office/drawing/2014/main" id="{61170B48-C4A9-4618-A371-50B60D78BB63}"/>
              </a:ext>
            </a:extLst>
          </p:cNvPr>
          <p:cNvSpPr/>
          <p:nvPr/>
        </p:nvSpPr>
        <p:spPr>
          <a:xfrm>
            <a:off x="1706880" y="2825393"/>
            <a:ext cx="3520020" cy="2208944"/>
          </a:xfrm>
          <a:prstGeom prst="roundRect">
            <a:avLst/>
          </a:prstGeom>
          <a:gradFill>
            <a:gsLst>
              <a:gs pos="0">
                <a:schemeClr val="accent4">
                  <a:lumMod val="60000"/>
                  <a:lumOff val="40000"/>
                </a:schemeClr>
              </a:gs>
              <a:gs pos="100000">
                <a:schemeClr val="accent6">
                  <a:tint val="50000"/>
                  <a:shade val="100000"/>
                  <a:satMod val="350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r>
              <a:rPr lang="fr-FR" b="1" dirty="0">
                <a:solidFill>
                  <a:schemeClr val="tx1"/>
                </a:solidFill>
              </a:rPr>
              <a:t>3.1 </a:t>
            </a:r>
            <a:r>
              <a:rPr lang="fr-FR" dirty="0">
                <a:solidFill>
                  <a:schemeClr val="tx1"/>
                </a:solidFill>
              </a:rPr>
              <a:t>Suivi de la carrière du personnel</a:t>
            </a:r>
          </a:p>
          <a:p>
            <a:r>
              <a:rPr lang="fr-FR" b="1" dirty="0">
                <a:solidFill>
                  <a:schemeClr val="tx1"/>
                </a:solidFill>
              </a:rPr>
              <a:t>3.2 </a:t>
            </a:r>
            <a:r>
              <a:rPr lang="fr-FR" dirty="0">
                <a:solidFill>
                  <a:schemeClr val="tx1"/>
                </a:solidFill>
              </a:rPr>
              <a:t>Suivi organisationnel et financier de l’activité du personnel</a:t>
            </a:r>
          </a:p>
          <a:p>
            <a:r>
              <a:rPr lang="fr-FR" b="1" dirty="0">
                <a:solidFill>
                  <a:schemeClr val="tx1"/>
                </a:solidFill>
              </a:rPr>
              <a:t>3.3 </a:t>
            </a:r>
            <a:r>
              <a:rPr lang="fr-FR" dirty="0">
                <a:solidFill>
                  <a:schemeClr val="tx1"/>
                </a:solidFill>
              </a:rPr>
              <a:t>Participation à l’activité sociale de l’organisation</a:t>
            </a:r>
          </a:p>
        </p:txBody>
      </p:sp>
      <p:pic>
        <p:nvPicPr>
          <p:cNvPr id="4" name="Image 3">
            <a:extLst>
              <a:ext uri="{FF2B5EF4-FFF2-40B4-BE49-F238E27FC236}">
                <a16:creationId xmlns:a16="http://schemas.microsoft.com/office/drawing/2014/main" id="{7CA5C102-5D33-034A-B174-789A995896D4}"/>
              </a:ext>
            </a:extLst>
          </p:cNvPr>
          <p:cNvPicPr>
            <a:picLocks noChangeAspect="1"/>
          </p:cNvPicPr>
          <p:nvPr/>
        </p:nvPicPr>
        <p:blipFill>
          <a:blip r:embed="rId2"/>
          <a:stretch>
            <a:fillRect/>
          </a:stretch>
        </p:blipFill>
        <p:spPr>
          <a:xfrm>
            <a:off x="0" y="0"/>
            <a:ext cx="12192000" cy="6858000"/>
          </a:xfrm>
          <a:prstGeom prst="rect">
            <a:avLst/>
          </a:prstGeom>
          <a:noFill/>
        </p:spPr>
      </p:pic>
    </p:spTree>
    <p:extLst>
      <p:ext uri="{BB962C8B-B14F-4D97-AF65-F5344CB8AC3E}">
        <p14:creationId xmlns:p14="http://schemas.microsoft.com/office/powerpoint/2010/main" val="101361906"/>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D1D7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C759AF-FAB0-9046-98A8-7A9CF6531BE7}"/>
              </a:ext>
            </a:extLst>
          </p:cNvPr>
          <p:cNvSpPr/>
          <p:nvPr/>
        </p:nvSpPr>
        <p:spPr>
          <a:xfrm>
            <a:off x="6736924" y="857675"/>
            <a:ext cx="4566230" cy="384703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b="1" dirty="0">
                <a:solidFill>
                  <a:srgbClr val="FF0000"/>
                </a:solidFill>
                <a:latin typeface="+mj-lt"/>
                <a:ea typeface="+mj-ea"/>
                <a:cs typeface="+mj-cs"/>
              </a:rPr>
              <a:t>Et après le bac </a:t>
            </a:r>
            <a:r>
              <a:rPr lang="en-US" sz="4800" b="1" dirty="0" err="1">
                <a:solidFill>
                  <a:srgbClr val="FF0000"/>
                </a:solidFill>
                <a:latin typeface="+mj-lt"/>
                <a:ea typeface="+mj-ea"/>
                <a:cs typeface="+mj-cs"/>
              </a:rPr>
              <a:t>AGOrA</a:t>
            </a:r>
            <a:r>
              <a:rPr lang="en-US" sz="4800" b="1" dirty="0">
                <a:solidFill>
                  <a:srgbClr val="FF0000"/>
                </a:solidFill>
                <a:latin typeface="+mj-lt"/>
                <a:ea typeface="+mj-ea"/>
                <a:cs typeface="+mj-cs"/>
              </a:rPr>
              <a:t> ? </a:t>
            </a:r>
          </a:p>
        </p:txBody>
      </p:sp>
      <p:pic>
        <p:nvPicPr>
          <p:cNvPr id="4" name="Image 3" descr="Une image contenant texte, route, terrain, extérieur&#10;&#10;Description générée automatiquement">
            <a:extLst>
              <a:ext uri="{FF2B5EF4-FFF2-40B4-BE49-F238E27FC236}">
                <a16:creationId xmlns:a16="http://schemas.microsoft.com/office/drawing/2014/main" id="{020A0E10-DB33-A941-A331-2F0079F78C76}"/>
              </a:ext>
            </a:extLst>
          </p:cNvPr>
          <p:cNvPicPr>
            <a:picLocks noChangeAspect="1"/>
          </p:cNvPicPr>
          <p:nvPr/>
        </p:nvPicPr>
        <p:blipFill rotWithShape="1">
          <a:blip r:embed="rId2"/>
          <a:srcRect l="7719" r="2920" b="-1"/>
          <a:stretch/>
        </p:blipFill>
        <p:spPr>
          <a:xfrm>
            <a:off x="872064" y="857675"/>
            <a:ext cx="4593715" cy="5140669"/>
          </a:xfrm>
          <a:prstGeom prst="rect">
            <a:avLst/>
          </a:prstGeom>
        </p:spPr>
      </p:pic>
      <p:sp>
        <p:nvSpPr>
          <p:cNvPr id="6" name="Bulle ronde 5">
            <a:extLst>
              <a:ext uri="{FF2B5EF4-FFF2-40B4-BE49-F238E27FC236}">
                <a16:creationId xmlns:a16="http://schemas.microsoft.com/office/drawing/2014/main" id="{7BBF939B-AE7C-824E-8E7B-A8B858454A44}"/>
              </a:ext>
            </a:extLst>
          </p:cNvPr>
          <p:cNvSpPr/>
          <p:nvPr/>
        </p:nvSpPr>
        <p:spPr>
          <a:xfrm>
            <a:off x="8732436" y="793716"/>
            <a:ext cx="3218262" cy="1052309"/>
          </a:xfrm>
          <a:prstGeom prst="wedgeEllipseCallout">
            <a:avLst>
              <a:gd name="adj1" fmla="val -23159"/>
              <a:gd name="adj2" fmla="val 156217"/>
            </a:avLst>
          </a:prstGeom>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Times New Roman" panose="02020603050405020304" pitchFamily="18" charset="0"/>
                <a:cs typeface="Times New Roman" panose="02020603050405020304" pitchFamily="18" charset="0"/>
              </a:rPr>
              <a:t>Insertion professionnelle</a:t>
            </a:r>
          </a:p>
        </p:txBody>
      </p:sp>
      <p:sp>
        <p:nvSpPr>
          <p:cNvPr id="7" name="Bulle ronde 6">
            <a:extLst>
              <a:ext uri="{FF2B5EF4-FFF2-40B4-BE49-F238E27FC236}">
                <a16:creationId xmlns:a16="http://schemas.microsoft.com/office/drawing/2014/main" id="{DEBAE311-2572-6644-A905-02B414730BDD}"/>
              </a:ext>
            </a:extLst>
          </p:cNvPr>
          <p:cNvSpPr/>
          <p:nvPr/>
        </p:nvSpPr>
        <p:spPr>
          <a:xfrm>
            <a:off x="5455078" y="1276624"/>
            <a:ext cx="2629814" cy="1138802"/>
          </a:xfrm>
          <a:prstGeom prst="wedgeEllipseCallout">
            <a:avLst>
              <a:gd name="adj1" fmla="val 68783"/>
              <a:gd name="adj2" fmla="val 12897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Times New Roman" panose="02020603050405020304" pitchFamily="18" charset="0"/>
                <a:cs typeface="Times New Roman" panose="02020603050405020304" pitchFamily="18" charset="0"/>
              </a:rPr>
              <a:t>Poursuites d’études</a:t>
            </a:r>
          </a:p>
        </p:txBody>
      </p:sp>
    </p:spTree>
    <p:extLst>
      <p:ext uri="{BB962C8B-B14F-4D97-AF65-F5344CB8AC3E}">
        <p14:creationId xmlns:p14="http://schemas.microsoft.com/office/powerpoint/2010/main" val="52721278"/>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1D7FF"/>
        </a:solidFill>
        <a:effectLst/>
      </p:bgPr>
    </p:bg>
    <p:spTree>
      <p:nvGrpSpPr>
        <p:cNvPr id="1" name=""/>
        <p:cNvGrpSpPr/>
        <p:nvPr/>
      </p:nvGrpSpPr>
      <p:grpSpPr>
        <a:xfrm>
          <a:off x="0" y="0"/>
          <a:ext cx="0" cy="0"/>
          <a:chOff x="0" y="0"/>
          <a:chExt cx="0" cy="0"/>
        </a:xfrm>
      </p:grpSpPr>
      <p:sp>
        <p:nvSpPr>
          <p:cNvPr id="11" name="Rectangle 76">
            <a:extLst>
              <a:ext uri="{FF2B5EF4-FFF2-40B4-BE49-F238E27FC236}">
                <a16:creationId xmlns:a16="http://schemas.microsoft.com/office/drawing/2014/main" id="{538A80B5-EB4A-4944-8E23-4402C36BDBCF}"/>
              </a:ext>
            </a:extLst>
          </p:cNvPr>
          <p:cNvSpPr>
            <a:spLocks noChangeArrowheads="1"/>
          </p:cNvSpPr>
          <p:nvPr/>
        </p:nvSpPr>
        <p:spPr bwMode="auto">
          <a:xfrm>
            <a:off x="0" y="-28489"/>
            <a:ext cx="4821735" cy="891783"/>
          </a:xfrm>
          <a:prstGeom prst="rect">
            <a:avLst/>
          </a:prstGeom>
          <a:solidFill>
            <a:srgbClr val="FF00CC"/>
          </a:solidFill>
          <a:ln>
            <a:noFill/>
          </a:ln>
          <a:effectLst/>
        </p:spPr>
        <p:txBody>
          <a:bodyPr wrap="square" lIns="0" tIns="0" rIns="0" bIns="0" anchor="ctr">
            <a:spAutoFit/>
          </a:bodyPr>
          <a:lstStyle/>
          <a:p>
            <a:pPr algn="ctr" defTabSz="407988">
              <a:lnSpc>
                <a:spcPct val="95000"/>
              </a:lnSpc>
              <a:buClr>
                <a:srgbClr val="000000"/>
              </a:buClr>
              <a:buSzPct val="45000"/>
              <a:defRPr/>
            </a:pPr>
            <a:r>
              <a:rPr lang="fr-FR" sz="3200" b="1" dirty="0">
                <a:solidFill>
                  <a:schemeClr val="bg1">
                    <a:lumMod val="9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La seconde Professionnelle</a:t>
            </a:r>
          </a:p>
          <a:p>
            <a:pPr algn="ctr" defTabSz="407988">
              <a:lnSpc>
                <a:spcPct val="95000"/>
              </a:lnSpc>
              <a:buClr>
                <a:srgbClr val="000000"/>
              </a:buClr>
              <a:buSzPct val="45000"/>
              <a:defRPr/>
            </a:pPr>
            <a:r>
              <a:rPr lang="fr-FR" sz="2900" b="1" dirty="0">
                <a:solidFill>
                  <a:schemeClr val="bg1">
                    <a:lumMod val="9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Métiers de la G.A.T.L</a:t>
            </a:r>
            <a:endParaRPr lang="fr-FR" sz="2900" dirty="0">
              <a:solidFill>
                <a:schemeClr val="bg1">
                  <a:lumMod val="9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71011" name="Text Box 3">
            <a:extLst>
              <a:ext uri="{FF2B5EF4-FFF2-40B4-BE49-F238E27FC236}">
                <a16:creationId xmlns:a16="http://schemas.microsoft.com/office/drawing/2014/main" id="{3637AD8E-E78F-7743-B5DD-7C853F0C21BF}"/>
              </a:ext>
            </a:extLst>
          </p:cNvPr>
          <p:cNvSpPr txBox="1">
            <a:spLocks noChangeArrowheads="1"/>
          </p:cNvSpPr>
          <p:nvPr/>
        </p:nvSpPr>
        <p:spPr bwMode="auto">
          <a:xfrm>
            <a:off x="2135189" y="1125538"/>
            <a:ext cx="7921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ts val="550"/>
              </a:spcBef>
              <a:buClr>
                <a:srgbClr val="000000"/>
              </a:buClr>
              <a:buSzPct val="100000"/>
              <a:buFont typeface="Times New Roman" panose="02020603050405020304" pitchFamily="18" charset="0"/>
              <a:defRPr sz="2200">
                <a:solidFill>
                  <a:srgbClr val="B41450"/>
                </a:solidFill>
                <a:latin typeface="Arial" panose="020B0604020202020204" pitchFamily="34" charset="0"/>
                <a:ea typeface="ＭＳ Ｐゴシック" panose="020B0600070205080204" pitchFamily="34" charset="-128"/>
              </a:defRPr>
            </a:lvl1pPr>
            <a:lvl2pPr defTabSz="912813">
              <a:spcBef>
                <a:spcPts val="700"/>
              </a:spcBef>
              <a:buClr>
                <a:srgbClr val="000000"/>
              </a:buClr>
              <a:buSzPct val="100000"/>
              <a:buFont typeface="Times New Roman" panose="02020603050405020304" pitchFamily="18" charset="0"/>
              <a:defRPr sz="2800">
                <a:solidFill>
                  <a:srgbClr val="EA641F"/>
                </a:solidFill>
                <a:latin typeface="Arial" panose="020B0604020202020204" pitchFamily="34" charset="0"/>
                <a:ea typeface="ＭＳ Ｐゴシック" panose="020B0600070205080204" pitchFamily="34" charset="-128"/>
              </a:defRPr>
            </a:lvl2pPr>
            <a:lvl3pPr defTabSz="912813">
              <a:spcBef>
                <a:spcPts val="400"/>
              </a:spcBef>
              <a:buClr>
                <a:srgbClr val="000000"/>
              </a:buClr>
              <a:buSzPct val="100000"/>
              <a:buFont typeface="Times New Roman" panose="02020603050405020304" pitchFamily="18" charset="0"/>
              <a:defRPr sz="1600">
                <a:solidFill>
                  <a:srgbClr val="000000"/>
                </a:solidFill>
                <a:latin typeface="Arial" panose="020B0604020202020204" pitchFamily="34" charset="0"/>
                <a:ea typeface="ＭＳ Ｐゴシック" panose="020B0600070205080204" pitchFamily="34" charset="-128"/>
              </a:defRPr>
            </a:lvl3pPr>
            <a:lvl4pPr defTabSz="912813">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4pPr>
            <a:lvl5pPr defTabSz="912813">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fr-FR" altLang="fr-FR" sz="3200" b="1" i="1">
                <a:solidFill>
                  <a:srgbClr val="FF00CC"/>
                </a:solidFill>
                <a:latin typeface="Calibri" panose="020F0502020204030204" pitchFamily="34" charset="0"/>
              </a:rPr>
              <a:t>Grille horaire = 30 heures/semaine</a:t>
            </a:r>
          </a:p>
        </p:txBody>
      </p:sp>
      <p:grpSp>
        <p:nvGrpSpPr>
          <p:cNvPr id="171012" name="Groupe 4">
            <a:extLst>
              <a:ext uri="{FF2B5EF4-FFF2-40B4-BE49-F238E27FC236}">
                <a16:creationId xmlns:a16="http://schemas.microsoft.com/office/drawing/2014/main" id="{C4878A58-AC34-3849-9F0C-2C0648A8235F}"/>
              </a:ext>
            </a:extLst>
          </p:cNvPr>
          <p:cNvGrpSpPr>
            <a:grpSpLocks/>
          </p:cNvGrpSpPr>
          <p:nvPr/>
        </p:nvGrpSpPr>
        <p:grpSpPr bwMode="auto">
          <a:xfrm>
            <a:off x="2208213" y="1700218"/>
            <a:ext cx="7848600" cy="338555"/>
            <a:chOff x="684213" y="2038350"/>
            <a:chExt cx="7813675" cy="238661"/>
          </a:xfrm>
        </p:grpSpPr>
        <p:sp>
          <p:nvSpPr>
            <p:cNvPr id="171070" name="ZoneTexte 33">
              <a:extLst>
                <a:ext uri="{FF2B5EF4-FFF2-40B4-BE49-F238E27FC236}">
                  <a16:creationId xmlns:a16="http://schemas.microsoft.com/office/drawing/2014/main" id="{CF6AAC4D-0F98-054C-B3F6-D5A09984DE06}"/>
                </a:ext>
              </a:extLst>
            </p:cNvPr>
            <p:cNvSpPr txBox="1">
              <a:spLocks noChangeArrowheads="1"/>
            </p:cNvSpPr>
            <p:nvPr/>
          </p:nvSpPr>
          <p:spPr bwMode="auto">
            <a:xfrm>
              <a:off x="684213" y="2038350"/>
              <a:ext cx="3887787" cy="238661"/>
            </a:xfrm>
            <a:prstGeom prst="rect">
              <a:avLst/>
            </a:prstGeom>
            <a:solidFill>
              <a:srgbClr val="0B2F2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50"/>
                </a:spcBef>
                <a:buClr>
                  <a:srgbClr val="000000"/>
                </a:buClr>
                <a:buSzPct val="100000"/>
                <a:buFont typeface="Times New Roman" panose="02020603050405020304" pitchFamily="18" charset="0"/>
                <a:defRPr sz="2200">
                  <a:solidFill>
                    <a:srgbClr val="B41450"/>
                  </a:solidFill>
                  <a:latin typeface="Arial" panose="020B060402020202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defRPr sz="2800">
                  <a:solidFill>
                    <a:srgbClr val="EA641F"/>
                  </a:solidFill>
                  <a:latin typeface="Arial" panose="020B0604020202020204" pitchFamily="34" charset="0"/>
                  <a:ea typeface="ＭＳ Ｐゴシック" panose="020B0600070205080204" pitchFamily="34" charset="-128"/>
                </a:defRPr>
              </a:lvl2pPr>
              <a:lvl3pPr>
                <a:spcBef>
                  <a:spcPts val="400"/>
                </a:spcBef>
                <a:buClr>
                  <a:srgbClr val="000000"/>
                </a:buClr>
                <a:buSzPct val="100000"/>
                <a:buFont typeface="Times New Roman" panose="02020603050405020304" pitchFamily="18" charset="0"/>
                <a:defRPr sz="1600">
                  <a:solidFill>
                    <a:srgbClr val="000000"/>
                  </a:solidFill>
                  <a:latin typeface="Arial" panose="020B060402020202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fr-FR" altLang="fr-FR" sz="1600" b="1">
                  <a:solidFill>
                    <a:schemeClr val="bg1"/>
                  </a:solidFill>
                  <a:latin typeface="Calibri" panose="020F0502020204030204" pitchFamily="34" charset="0"/>
                </a:rPr>
                <a:t>Enseignements généraux</a:t>
              </a:r>
            </a:p>
          </p:txBody>
        </p:sp>
        <p:sp>
          <p:nvSpPr>
            <p:cNvPr id="171071" name="ZoneTexte 34">
              <a:extLst>
                <a:ext uri="{FF2B5EF4-FFF2-40B4-BE49-F238E27FC236}">
                  <a16:creationId xmlns:a16="http://schemas.microsoft.com/office/drawing/2014/main" id="{0507E8B4-8C92-BE48-BAFC-5D004981533A}"/>
                </a:ext>
              </a:extLst>
            </p:cNvPr>
            <p:cNvSpPr txBox="1">
              <a:spLocks noChangeArrowheads="1"/>
            </p:cNvSpPr>
            <p:nvPr/>
          </p:nvSpPr>
          <p:spPr bwMode="auto">
            <a:xfrm>
              <a:off x="4602163" y="2038350"/>
              <a:ext cx="3895725" cy="238661"/>
            </a:xfrm>
            <a:prstGeom prst="rect">
              <a:avLst/>
            </a:prstGeom>
            <a:solidFill>
              <a:srgbClr val="0B2F2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50"/>
                </a:spcBef>
                <a:buClr>
                  <a:srgbClr val="000000"/>
                </a:buClr>
                <a:buSzPct val="100000"/>
                <a:buFont typeface="Times New Roman" panose="02020603050405020304" pitchFamily="18" charset="0"/>
                <a:defRPr sz="2200">
                  <a:solidFill>
                    <a:srgbClr val="B41450"/>
                  </a:solidFill>
                  <a:latin typeface="Arial" panose="020B060402020202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defRPr sz="2800">
                  <a:solidFill>
                    <a:srgbClr val="EA641F"/>
                  </a:solidFill>
                  <a:latin typeface="Arial" panose="020B0604020202020204" pitchFamily="34" charset="0"/>
                  <a:ea typeface="ＭＳ Ｐゴシック" panose="020B0600070205080204" pitchFamily="34" charset="-128"/>
                </a:defRPr>
              </a:lvl2pPr>
              <a:lvl3pPr>
                <a:spcBef>
                  <a:spcPts val="400"/>
                </a:spcBef>
                <a:buClr>
                  <a:srgbClr val="000000"/>
                </a:buClr>
                <a:buSzPct val="100000"/>
                <a:buFont typeface="Times New Roman" panose="02020603050405020304" pitchFamily="18" charset="0"/>
                <a:defRPr sz="1600">
                  <a:solidFill>
                    <a:srgbClr val="000000"/>
                  </a:solidFill>
                  <a:latin typeface="Arial" panose="020B060402020202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fr-FR" altLang="fr-FR" sz="1600" b="1">
                  <a:solidFill>
                    <a:srgbClr val="FFFFFF"/>
                  </a:solidFill>
                  <a:latin typeface="Calibri" panose="020F0502020204030204" pitchFamily="34" charset="0"/>
                </a:rPr>
                <a:t>Durée hebdomadaire</a:t>
              </a:r>
            </a:p>
          </p:txBody>
        </p:sp>
      </p:grpSp>
      <p:grpSp>
        <p:nvGrpSpPr>
          <p:cNvPr id="171013" name="Groupe 13">
            <a:extLst>
              <a:ext uri="{FF2B5EF4-FFF2-40B4-BE49-F238E27FC236}">
                <a16:creationId xmlns:a16="http://schemas.microsoft.com/office/drawing/2014/main" id="{2FE12BBC-B333-C54B-BC8B-F60CD13E5209}"/>
              </a:ext>
            </a:extLst>
          </p:cNvPr>
          <p:cNvGrpSpPr>
            <a:grpSpLocks/>
          </p:cNvGrpSpPr>
          <p:nvPr/>
        </p:nvGrpSpPr>
        <p:grpSpPr bwMode="auto">
          <a:xfrm>
            <a:off x="2208213" y="3860796"/>
            <a:ext cx="7791450" cy="369332"/>
            <a:chOff x="684213" y="4081463"/>
            <a:chExt cx="7813675" cy="270611"/>
          </a:xfrm>
        </p:grpSpPr>
        <p:sp>
          <p:nvSpPr>
            <p:cNvPr id="171068" name="ZoneTexte 44">
              <a:extLst>
                <a:ext uri="{FF2B5EF4-FFF2-40B4-BE49-F238E27FC236}">
                  <a16:creationId xmlns:a16="http://schemas.microsoft.com/office/drawing/2014/main" id="{F9ADACBC-9C0B-C047-A2E0-D4DDE7F52E5C}"/>
                </a:ext>
              </a:extLst>
            </p:cNvPr>
            <p:cNvSpPr txBox="1">
              <a:spLocks noChangeArrowheads="1"/>
            </p:cNvSpPr>
            <p:nvPr/>
          </p:nvSpPr>
          <p:spPr bwMode="auto">
            <a:xfrm>
              <a:off x="684213" y="4081463"/>
              <a:ext cx="3887787" cy="270611"/>
            </a:xfrm>
            <a:prstGeom prst="rect">
              <a:avLst/>
            </a:prstGeom>
            <a:solidFill>
              <a:srgbClr val="0B2F2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50"/>
                </a:spcBef>
                <a:buClr>
                  <a:srgbClr val="000000"/>
                </a:buClr>
                <a:buSzPct val="100000"/>
                <a:buFont typeface="Times New Roman" panose="02020603050405020304" pitchFamily="18" charset="0"/>
                <a:defRPr sz="2200">
                  <a:solidFill>
                    <a:srgbClr val="B41450"/>
                  </a:solidFill>
                  <a:latin typeface="Arial" panose="020B060402020202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defRPr sz="2800">
                  <a:solidFill>
                    <a:srgbClr val="EA641F"/>
                  </a:solidFill>
                  <a:latin typeface="Arial" panose="020B0604020202020204" pitchFamily="34" charset="0"/>
                  <a:ea typeface="ＭＳ Ｐゴシック" panose="020B0600070205080204" pitchFamily="34" charset="-128"/>
                </a:defRPr>
              </a:lvl2pPr>
              <a:lvl3pPr>
                <a:spcBef>
                  <a:spcPts val="400"/>
                </a:spcBef>
                <a:buClr>
                  <a:srgbClr val="000000"/>
                </a:buClr>
                <a:buSzPct val="100000"/>
                <a:buFont typeface="Times New Roman" panose="02020603050405020304" pitchFamily="18" charset="0"/>
                <a:defRPr sz="1600">
                  <a:solidFill>
                    <a:srgbClr val="000000"/>
                  </a:solidFill>
                  <a:latin typeface="Arial" panose="020B060402020202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fr-FR" altLang="fr-FR" sz="1800" b="1">
                  <a:solidFill>
                    <a:schemeClr val="bg1"/>
                  </a:solidFill>
                  <a:latin typeface="Calibri" panose="020F0502020204030204" pitchFamily="34" charset="0"/>
                </a:rPr>
                <a:t>Enseignements  professionnels</a:t>
              </a:r>
            </a:p>
          </p:txBody>
        </p:sp>
        <p:sp>
          <p:nvSpPr>
            <p:cNvPr id="171069" name="ZoneTexte 48">
              <a:extLst>
                <a:ext uri="{FF2B5EF4-FFF2-40B4-BE49-F238E27FC236}">
                  <a16:creationId xmlns:a16="http://schemas.microsoft.com/office/drawing/2014/main" id="{176029A4-D349-7245-A9E7-CAB04399C151}"/>
                </a:ext>
              </a:extLst>
            </p:cNvPr>
            <p:cNvSpPr txBox="1">
              <a:spLocks noChangeArrowheads="1"/>
            </p:cNvSpPr>
            <p:nvPr/>
          </p:nvSpPr>
          <p:spPr bwMode="auto">
            <a:xfrm>
              <a:off x="4602163" y="4081463"/>
              <a:ext cx="3895725" cy="270611"/>
            </a:xfrm>
            <a:prstGeom prst="rect">
              <a:avLst/>
            </a:prstGeom>
            <a:solidFill>
              <a:srgbClr val="0B2F2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50"/>
                </a:spcBef>
                <a:buClr>
                  <a:srgbClr val="000000"/>
                </a:buClr>
                <a:buSzPct val="100000"/>
                <a:buFont typeface="Times New Roman" panose="02020603050405020304" pitchFamily="18" charset="0"/>
                <a:defRPr sz="2200">
                  <a:solidFill>
                    <a:srgbClr val="B41450"/>
                  </a:solidFill>
                  <a:latin typeface="Arial" panose="020B060402020202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defRPr sz="2800">
                  <a:solidFill>
                    <a:srgbClr val="EA641F"/>
                  </a:solidFill>
                  <a:latin typeface="Arial" panose="020B0604020202020204" pitchFamily="34" charset="0"/>
                  <a:ea typeface="ＭＳ Ｐゴシック" panose="020B0600070205080204" pitchFamily="34" charset="-128"/>
                </a:defRPr>
              </a:lvl2pPr>
              <a:lvl3pPr>
                <a:spcBef>
                  <a:spcPts val="400"/>
                </a:spcBef>
                <a:buClr>
                  <a:srgbClr val="000000"/>
                </a:buClr>
                <a:buSzPct val="100000"/>
                <a:buFont typeface="Times New Roman" panose="02020603050405020304" pitchFamily="18" charset="0"/>
                <a:defRPr sz="1600">
                  <a:solidFill>
                    <a:srgbClr val="000000"/>
                  </a:solidFill>
                  <a:latin typeface="Arial" panose="020B060402020202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fr-FR" altLang="fr-FR" sz="1800" b="1">
                  <a:solidFill>
                    <a:srgbClr val="FFFFFF"/>
                  </a:solidFill>
                  <a:latin typeface="Calibri" panose="020F0502020204030204" pitchFamily="34" charset="0"/>
                </a:rPr>
                <a:t>Durée hebdomadaire</a:t>
              </a:r>
            </a:p>
          </p:txBody>
        </p:sp>
      </p:grpSp>
      <p:graphicFrame>
        <p:nvGraphicFramePr>
          <p:cNvPr id="3" name="Tableau 2">
            <a:extLst>
              <a:ext uri="{FF2B5EF4-FFF2-40B4-BE49-F238E27FC236}">
                <a16:creationId xmlns:a16="http://schemas.microsoft.com/office/drawing/2014/main" id="{512D03A2-3936-F146-A351-A34F10C7D655}"/>
              </a:ext>
            </a:extLst>
          </p:cNvPr>
          <p:cNvGraphicFramePr>
            <a:graphicFrameLocks noGrp="1"/>
          </p:cNvGraphicFramePr>
          <p:nvPr>
            <p:extLst>
              <p:ext uri="{D42A27DB-BD31-4B8C-83A1-F6EECF244321}">
                <p14:modId xmlns:p14="http://schemas.microsoft.com/office/powerpoint/2010/main" val="3388118266"/>
              </p:ext>
            </p:extLst>
          </p:nvPr>
        </p:nvGraphicFramePr>
        <p:xfrm>
          <a:off x="2224089" y="2097088"/>
          <a:ext cx="7775576" cy="1828800"/>
        </p:xfrm>
        <a:graphic>
          <a:graphicData uri="http://schemas.openxmlformats.org/drawingml/2006/table">
            <a:tbl>
              <a:tblPr firstRow="1" bandRow="1">
                <a:tableStyleId>{16D9F66E-5EB9-4882-86FB-DCBF35E3C3E4}</a:tableStyleId>
              </a:tblPr>
              <a:tblGrid>
                <a:gridCol w="3887788">
                  <a:extLst>
                    <a:ext uri="{9D8B030D-6E8A-4147-A177-3AD203B41FA5}">
                      <a16:colId xmlns:a16="http://schemas.microsoft.com/office/drawing/2014/main" val="20000"/>
                    </a:ext>
                  </a:extLst>
                </a:gridCol>
                <a:gridCol w="3887788">
                  <a:extLst>
                    <a:ext uri="{9D8B030D-6E8A-4147-A177-3AD203B41FA5}">
                      <a16:colId xmlns:a16="http://schemas.microsoft.com/office/drawing/2014/main" val="20001"/>
                    </a:ext>
                  </a:extLst>
                </a:gridCol>
              </a:tblGrid>
              <a:tr h="298715">
                <a:tc>
                  <a:txBody>
                    <a:bodyPr/>
                    <a:lstStyle/>
                    <a:p>
                      <a:pPr algn="ctr"/>
                      <a:r>
                        <a:rPr lang="fr-FR" sz="1400"/>
                        <a:t>Français/Histoire.géo./EMC</a:t>
                      </a:r>
                    </a:p>
                  </a:txBody>
                  <a:tcPr marL="91427" marR="91427"/>
                </a:tc>
                <a:tc>
                  <a:txBody>
                    <a:bodyPr/>
                    <a:lstStyle/>
                    <a:p>
                      <a:pPr algn="ctr"/>
                      <a:r>
                        <a:rPr lang="fr-FR" sz="1400"/>
                        <a:t>3,5</a:t>
                      </a:r>
                    </a:p>
                  </a:txBody>
                  <a:tcPr marL="91427" marR="91427"/>
                </a:tc>
                <a:extLst>
                  <a:ext uri="{0D108BD9-81ED-4DB2-BD59-A6C34878D82A}">
                    <a16:rowId xmlns:a16="http://schemas.microsoft.com/office/drawing/2014/main" val="10000"/>
                  </a:ext>
                </a:extLst>
              </a:tr>
              <a:tr h="298715">
                <a:tc>
                  <a:txBody>
                    <a:bodyPr/>
                    <a:lstStyle/>
                    <a:p>
                      <a:pPr algn="ctr"/>
                      <a:r>
                        <a:rPr lang="fr-FR" sz="1400" b="1" dirty="0"/>
                        <a:t>Langue vivante A</a:t>
                      </a:r>
                    </a:p>
                  </a:txBody>
                  <a:tcPr marL="91427" marR="91427"/>
                </a:tc>
                <a:tc>
                  <a:txBody>
                    <a:bodyPr/>
                    <a:lstStyle/>
                    <a:p>
                      <a:pPr algn="ctr"/>
                      <a:r>
                        <a:rPr lang="fr-FR" sz="1400" b="1"/>
                        <a:t>2</a:t>
                      </a:r>
                    </a:p>
                  </a:txBody>
                  <a:tcPr marL="91427" marR="91427"/>
                </a:tc>
                <a:extLst>
                  <a:ext uri="{0D108BD9-81ED-4DB2-BD59-A6C34878D82A}">
                    <a16:rowId xmlns:a16="http://schemas.microsoft.com/office/drawing/2014/main" val="10001"/>
                  </a:ext>
                </a:extLst>
              </a:tr>
              <a:tr h="298715">
                <a:tc>
                  <a:txBody>
                    <a:bodyPr/>
                    <a:lstStyle/>
                    <a:p>
                      <a:pPr algn="ctr"/>
                      <a:r>
                        <a:rPr lang="fr-FR" sz="1400" b="1" dirty="0"/>
                        <a:t>Langue vivante B</a:t>
                      </a:r>
                    </a:p>
                  </a:txBody>
                  <a:tcPr marL="91427" marR="91427"/>
                </a:tc>
                <a:tc>
                  <a:txBody>
                    <a:bodyPr/>
                    <a:lstStyle/>
                    <a:p>
                      <a:pPr algn="ctr"/>
                      <a:r>
                        <a:rPr lang="fr-FR" sz="1400" b="1"/>
                        <a:t>1,5</a:t>
                      </a:r>
                    </a:p>
                  </a:txBody>
                  <a:tcPr marL="91427" marR="91427"/>
                </a:tc>
                <a:extLst>
                  <a:ext uri="{0D108BD9-81ED-4DB2-BD59-A6C34878D82A}">
                    <a16:rowId xmlns:a16="http://schemas.microsoft.com/office/drawing/2014/main" val="10002"/>
                  </a:ext>
                </a:extLst>
              </a:tr>
              <a:tr h="2987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t>Mathématiques</a:t>
                      </a:r>
                    </a:p>
                  </a:txBody>
                  <a:tcPr marL="91427" marR="91427"/>
                </a:tc>
                <a:tc>
                  <a:txBody>
                    <a:bodyPr/>
                    <a:lstStyle/>
                    <a:p>
                      <a:pPr algn="ctr"/>
                      <a:r>
                        <a:rPr lang="fr-FR" sz="1400" b="1"/>
                        <a:t>1,5</a:t>
                      </a:r>
                    </a:p>
                  </a:txBody>
                  <a:tcPr marL="91427" marR="91427"/>
                </a:tc>
                <a:extLst>
                  <a:ext uri="{0D108BD9-81ED-4DB2-BD59-A6C34878D82A}">
                    <a16:rowId xmlns:a16="http://schemas.microsoft.com/office/drawing/2014/main" val="10003"/>
                  </a:ext>
                </a:extLst>
              </a:tr>
              <a:tr h="298715">
                <a:tc>
                  <a:txBody>
                    <a:bodyPr/>
                    <a:lstStyle/>
                    <a:p>
                      <a:pPr algn="ctr"/>
                      <a:r>
                        <a:rPr lang="fr-FR" sz="1400" b="1" dirty="0"/>
                        <a:t>Arts appliqués</a:t>
                      </a:r>
                    </a:p>
                  </a:txBody>
                  <a:tcPr marL="91427" marR="91427"/>
                </a:tc>
                <a:tc>
                  <a:txBody>
                    <a:bodyPr/>
                    <a:lstStyle/>
                    <a:p>
                      <a:pPr algn="ctr"/>
                      <a:r>
                        <a:rPr lang="fr-FR" sz="1400" b="1"/>
                        <a:t>1</a:t>
                      </a:r>
                    </a:p>
                  </a:txBody>
                  <a:tcPr marL="91427" marR="91427"/>
                </a:tc>
                <a:extLst>
                  <a:ext uri="{0D108BD9-81ED-4DB2-BD59-A6C34878D82A}">
                    <a16:rowId xmlns:a16="http://schemas.microsoft.com/office/drawing/2014/main" val="10004"/>
                  </a:ext>
                </a:extLst>
              </a:tr>
              <a:tr h="298715">
                <a:tc>
                  <a:txBody>
                    <a:bodyPr/>
                    <a:lstStyle/>
                    <a:p>
                      <a:pPr algn="ctr"/>
                      <a:r>
                        <a:rPr lang="fr-FR" sz="1400" b="1"/>
                        <a:t>EPS</a:t>
                      </a:r>
                    </a:p>
                  </a:txBody>
                  <a:tcPr marL="91427" marR="91427"/>
                </a:tc>
                <a:tc>
                  <a:txBody>
                    <a:bodyPr/>
                    <a:lstStyle/>
                    <a:p>
                      <a:pPr algn="ctr"/>
                      <a:r>
                        <a:rPr lang="fr-FR" sz="1400" b="1" dirty="0"/>
                        <a:t>2,5</a:t>
                      </a:r>
                    </a:p>
                  </a:txBody>
                  <a:tcPr marL="91427" marR="91427"/>
                </a:tc>
                <a:extLst>
                  <a:ext uri="{0D108BD9-81ED-4DB2-BD59-A6C34878D82A}">
                    <a16:rowId xmlns:a16="http://schemas.microsoft.com/office/drawing/2014/main" val="10005"/>
                  </a:ext>
                </a:extLst>
              </a:tr>
            </a:tbl>
          </a:graphicData>
        </a:graphic>
      </p:graphicFrame>
      <p:graphicFrame>
        <p:nvGraphicFramePr>
          <p:cNvPr id="4" name="Tableau 3">
            <a:extLst>
              <a:ext uri="{FF2B5EF4-FFF2-40B4-BE49-F238E27FC236}">
                <a16:creationId xmlns:a16="http://schemas.microsoft.com/office/drawing/2014/main" id="{234CC57A-A521-3F42-BDD7-E510C468988C}"/>
              </a:ext>
            </a:extLst>
          </p:cNvPr>
          <p:cNvGraphicFramePr>
            <a:graphicFrameLocks noGrp="1"/>
          </p:cNvGraphicFramePr>
          <p:nvPr>
            <p:extLst>
              <p:ext uri="{D42A27DB-BD31-4B8C-83A1-F6EECF244321}">
                <p14:modId xmlns:p14="http://schemas.microsoft.com/office/powerpoint/2010/main" val="3878294042"/>
              </p:ext>
            </p:extLst>
          </p:nvPr>
        </p:nvGraphicFramePr>
        <p:xfrm>
          <a:off x="2208214" y="4292601"/>
          <a:ext cx="7775576" cy="936624"/>
        </p:xfrm>
        <a:graphic>
          <a:graphicData uri="http://schemas.openxmlformats.org/drawingml/2006/table">
            <a:tbl>
              <a:tblPr firstRow="1" bandRow="1">
                <a:tableStyleId>{16D9F66E-5EB9-4882-86FB-DCBF35E3C3E4}</a:tableStyleId>
              </a:tblPr>
              <a:tblGrid>
                <a:gridCol w="3887788">
                  <a:extLst>
                    <a:ext uri="{9D8B030D-6E8A-4147-A177-3AD203B41FA5}">
                      <a16:colId xmlns:a16="http://schemas.microsoft.com/office/drawing/2014/main" val="20000"/>
                    </a:ext>
                  </a:extLst>
                </a:gridCol>
                <a:gridCol w="3887788">
                  <a:extLst>
                    <a:ext uri="{9D8B030D-6E8A-4147-A177-3AD203B41FA5}">
                      <a16:colId xmlns:a16="http://schemas.microsoft.com/office/drawing/2014/main" val="20001"/>
                    </a:ext>
                  </a:extLst>
                </a:gridCol>
              </a:tblGrid>
              <a:tr h="312208">
                <a:tc>
                  <a:txBody>
                    <a:bodyPr/>
                    <a:lstStyle/>
                    <a:p>
                      <a:pPr algn="ctr"/>
                      <a:r>
                        <a:rPr lang="fr-FR" sz="1400" b="1"/>
                        <a:t>Enseignement professionnel</a:t>
                      </a:r>
                    </a:p>
                  </a:txBody>
                  <a:tcPr marL="91425" marR="91425" marT="45745" marB="45745"/>
                </a:tc>
                <a:tc>
                  <a:txBody>
                    <a:bodyPr/>
                    <a:lstStyle/>
                    <a:p>
                      <a:pPr algn="ctr"/>
                      <a:r>
                        <a:rPr lang="fr-FR" sz="1400" b="1"/>
                        <a:t>11</a:t>
                      </a:r>
                    </a:p>
                  </a:txBody>
                  <a:tcPr marL="91425" marR="91425" marT="45745" marB="45745"/>
                </a:tc>
                <a:extLst>
                  <a:ext uri="{0D108BD9-81ED-4DB2-BD59-A6C34878D82A}">
                    <a16:rowId xmlns:a16="http://schemas.microsoft.com/office/drawing/2014/main" val="10000"/>
                  </a:ext>
                </a:extLst>
              </a:tr>
              <a:tr h="312208">
                <a:tc>
                  <a:txBody>
                    <a:bodyPr/>
                    <a:lstStyle/>
                    <a:p>
                      <a:pPr algn="ctr"/>
                      <a:r>
                        <a:rPr lang="fr-FR" sz="1400" b="1"/>
                        <a:t>Éco droit</a:t>
                      </a:r>
                      <a:endParaRPr lang="fr-FR" sz="1400" b="1" dirty="0"/>
                    </a:p>
                  </a:txBody>
                  <a:tcPr marL="91425" marR="91425" marT="45745" marB="45745"/>
                </a:tc>
                <a:tc>
                  <a:txBody>
                    <a:bodyPr/>
                    <a:lstStyle/>
                    <a:p>
                      <a:pPr algn="ctr"/>
                      <a:r>
                        <a:rPr lang="fr-FR" sz="1400" b="1"/>
                        <a:t>1</a:t>
                      </a:r>
                    </a:p>
                  </a:txBody>
                  <a:tcPr marL="91425" marR="91425" marT="45745" marB="45745"/>
                </a:tc>
                <a:extLst>
                  <a:ext uri="{0D108BD9-81ED-4DB2-BD59-A6C34878D82A}">
                    <a16:rowId xmlns:a16="http://schemas.microsoft.com/office/drawing/2014/main" val="10001"/>
                  </a:ext>
                </a:extLst>
              </a:tr>
              <a:tr h="312208">
                <a:tc>
                  <a:txBody>
                    <a:bodyPr/>
                    <a:lstStyle/>
                    <a:p>
                      <a:pPr algn="ctr"/>
                      <a:r>
                        <a:rPr lang="fr-FR" sz="1400" b="1"/>
                        <a:t>Prévention, Santé, Environnement</a:t>
                      </a:r>
                    </a:p>
                  </a:txBody>
                  <a:tcPr marL="91425" marR="91425" marT="45745" marB="45745"/>
                </a:tc>
                <a:tc>
                  <a:txBody>
                    <a:bodyPr/>
                    <a:lstStyle/>
                    <a:p>
                      <a:pPr algn="ctr"/>
                      <a:r>
                        <a:rPr lang="fr-FR" sz="1400" b="1" dirty="0"/>
                        <a:t>1</a:t>
                      </a:r>
                    </a:p>
                  </a:txBody>
                  <a:tcPr marL="91425" marR="91425" marT="45745" marB="45745"/>
                </a:tc>
                <a:extLst>
                  <a:ext uri="{0D108BD9-81ED-4DB2-BD59-A6C34878D82A}">
                    <a16:rowId xmlns:a16="http://schemas.microsoft.com/office/drawing/2014/main" val="10002"/>
                  </a:ext>
                </a:extLst>
              </a:tr>
            </a:tbl>
          </a:graphicData>
        </a:graphic>
      </p:graphicFrame>
      <p:graphicFrame>
        <p:nvGraphicFramePr>
          <p:cNvPr id="5" name="Tableau 4">
            <a:extLst>
              <a:ext uri="{FF2B5EF4-FFF2-40B4-BE49-F238E27FC236}">
                <a16:creationId xmlns:a16="http://schemas.microsoft.com/office/drawing/2014/main" id="{BFC6EF76-AE93-984A-A546-2ABFFC2E767E}"/>
              </a:ext>
            </a:extLst>
          </p:cNvPr>
          <p:cNvGraphicFramePr>
            <a:graphicFrameLocks noGrp="1"/>
          </p:cNvGraphicFramePr>
          <p:nvPr/>
        </p:nvGraphicFramePr>
        <p:xfrm>
          <a:off x="2208214" y="5300664"/>
          <a:ext cx="7775575" cy="1190625"/>
        </p:xfrm>
        <a:graphic>
          <a:graphicData uri="http://schemas.openxmlformats.org/drawingml/2006/table">
            <a:tbl>
              <a:tblPr firstRow="1" bandRow="1">
                <a:tableStyleId>{E8B1032C-EA38-4F05-BA0D-38AFFFC7BED3}</a:tableStyleId>
              </a:tblPr>
              <a:tblGrid>
                <a:gridCol w="3887787">
                  <a:extLst>
                    <a:ext uri="{9D8B030D-6E8A-4147-A177-3AD203B41FA5}">
                      <a16:colId xmlns:a16="http://schemas.microsoft.com/office/drawing/2014/main" val="20000"/>
                    </a:ext>
                  </a:extLst>
                </a:gridCol>
                <a:gridCol w="3887788">
                  <a:extLst>
                    <a:ext uri="{9D8B030D-6E8A-4147-A177-3AD203B41FA5}">
                      <a16:colId xmlns:a16="http://schemas.microsoft.com/office/drawing/2014/main" val="20001"/>
                    </a:ext>
                  </a:extLst>
                </a:gridCol>
              </a:tblGrid>
              <a:tr h="336134">
                <a:tc>
                  <a:txBody>
                    <a:bodyPr/>
                    <a:lstStyle/>
                    <a:p>
                      <a:pPr algn="ctr"/>
                      <a:r>
                        <a:rPr lang="fr-FR" sz="1400">
                          <a:solidFill>
                            <a:srgbClr val="FF00CC"/>
                          </a:solidFill>
                        </a:rPr>
                        <a:t>Co-Intervention Professionnel-Français</a:t>
                      </a:r>
                    </a:p>
                  </a:txBody>
                  <a:tcPr marL="91416" marR="91416" marT="45757" marB="45757">
                    <a:solidFill>
                      <a:srgbClr val="FFFF00"/>
                    </a:solidFill>
                  </a:tcPr>
                </a:tc>
                <a:tc>
                  <a:txBody>
                    <a:bodyPr/>
                    <a:lstStyle/>
                    <a:p>
                      <a:pPr algn="ctr"/>
                      <a:r>
                        <a:rPr lang="fr-FR" sz="1400">
                          <a:solidFill>
                            <a:srgbClr val="FF00CC"/>
                          </a:solidFill>
                        </a:rPr>
                        <a:t>1</a:t>
                      </a:r>
                    </a:p>
                  </a:txBody>
                  <a:tcPr marL="91416" marR="91416" marT="45757" marB="45757">
                    <a:solidFill>
                      <a:srgbClr val="FFFF00"/>
                    </a:solidFill>
                  </a:tcPr>
                </a:tc>
                <a:extLst>
                  <a:ext uri="{0D108BD9-81ED-4DB2-BD59-A6C34878D82A}">
                    <a16:rowId xmlns:a16="http://schemas.microsoft.com/office/drawing/2014/main" val="10000"/>
                  </a:ext>
                </a:extLst>
              </a:tr>
              <a:tr h="336134">
                <a:tc>
                  <a:txBody>
                    <a:bodyPr/>
                    <a:lstStyle/>
                    <a:p>
                      <a:pPr algn="ctr"/>
                      <a:r>
                        <a:rPr lang="fr-FR" sz="1400" b="1">
                          <a:solidFill>
                            <a:srgbClr val="FF00CC"/>
                          </a:solidFill>
                        </a:rPr>
                        <a:t>Co-Intervention Professionnel-Maths</a:t>
                      </a:r>
                    </a:p>
                  </a:txBody>
                  <a:tcPr marL="91416" marR="91416" marT="45757" marB="45757">
                    <a:solidFill>
                      <a:srgbClr val="FFFF00"/>
                    </a:solidFill>
                  </a:tcPr>
                </a:tc>
                <a:tc>
                  <a:txBody>
                    <a:bodyPr/>
                    <a:lstStyle/>
                    <a:p>
                      <a:pPr algn="ctr"/>
                      <a:r>
                        <a:rPr lang="fr-FR" sz="1400" b="1">
                          <a:solidFill>
                            <a:srgbClr val="FF00CC"/>
                          </a:solidFill>
                        </a:rPr>
                        <a:t>1</a:t>
                      </a:r>
                    </a:p>
                  </a:txBody>
                  <a:tcPr marL="91416" marR="91416" marT="45757" marB="45757">
                    <a:solidFill>
                      <a:srgbClr val="FFFF00"/>
                    </a:solidFill>
                  </a:tcPr>
                </a:tc>
                <a:extLst>
                  <a:ext uri="{0D108BD9-81ED-4DB2-BD59-A6C34878D82A}">
                    <a16:rowId xmlns:a16="http://schemas.microsoft.com/office/drawing/2014/main" val="10001"/>
                  </a:ext>
                </a:extLst>
              </a:tr>
              <a:tr h="518357">
                <a:tc>
                  <a:txBody>
                    <a:bodyPr/>
                    <a:lstStyle/>
                    <a:p>
                      <a:pPr algn="ctr"/>
                      <a:r>
                        <a:rPr lang="fr-FR" sz="1400" b="1">
                          <a:solidFill>
                            <a:srgbClr val="FF00CC"/>
                          </a:solidFill>
                        </a:rPr>
                        <a:t>Consolidation, A P,  Préparation à l’orientation</a:t>
                      </a:r>
                    </a:p>
                  </a:txBody>
                  <a:tcPr marL="91416" marR="91416" marT="45757" marB="45757">
                    <a:solidFill>
                      <a:srgbClr val="FFFF00"/>
                    </a:solidFill>
                  </a:tcPr>
                </a:tc>
                <a:tc>
                  <a:txBody>
                    <a:bodyPr/>
                    <a:lstStyle/>
                    <a:p>
                      <a:pPr algn="ctr"/>
                      <a:r>
                        <a:rPr lang="fr-FR" sz="1400" b="1">
                          <a:solidFill>
                            <a:srgbClr val="FF00CC"/>
                          </a:solidFill>
                        </a:rPr>
                        <a:t>3</a:t>
                      </a:r>
                    </a:p>
                  </a:txBody>
                  <a:tcPr marL="91416" marR="91416" marT="45757" marB="45757">
                    <a:solidFill>
                      <a:srgbClr val="FFFF00"/>
                    </a:solidFill>
                  </a:tcPr>
                </a:tc>
                <a:extLst>
                  <a:ext uri="{0D108BD9-81ED-4DB2-BD59-A6C34878D82A}">
                    <a16:rowId xmlns:a16="http://schemas.microsoft.com/office/drawing/2014/main" val="10002"/>
                  </a:ext>
                </a:extLst>
              </a:tr>
            </a:tbl>
          </a:graphicData>
        </a:graphic>
      </p:graphicFrame>
      <p:sp>
        <p:nvSpPr>
          <p:cNvPr id="171065" name="ZoneTexte 1">
            <a:extLst>
              <a:ext uri="{FF2B5EF4-FFF2-40B4-BE49-F238E27FC236}">
                <a16:creationId xmlns:a16="http://schemas.microsoft.com/office/drawing/2014/main" id="{5CE72CB9-E0F7-B848-80EA-DE8D469BC91F}"/>
              </a:ext>
            </a:extLst>
          </p:cNvPr>
          <p:cNvSpPr txBox="1">
            <a:spLocks noChangeArrowheads="1"/>
          </p:cNvSpPr>
          <p:nvPr/>
        </p:nvSpPr>
        <p:spPr bwMode="auto">
          <a:xfrm>
            <a:off x="2208213" y="6308725"/>
            <a:ext cx="215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FR" altLang="fr-FR"/>
          </a:p>
        </p:txBody>
      </p:sp>
      <p:sp>
        <p:nvSpPr>
          <p:cNvPr id="6" name="ZoneTexte 5">
            <a:extLst>
              <a:ext uri="{FF2B5EF4-FFF2-40B4-BE49-F238E27FC236}">
                <a16:creationId xmlns:a16="http://schemas.microsoft.com/office/drawing/2014/main" id="{3471D56D-F477-4E43-AA65-086C942AEFC6}"/>
              </a:ext>
            </a:extLst>
          </p:cNvPr>
          <p:cNvSpPr txBox="1">
            <a:spLocks noChangeArrowheads="1"/>
          </p:cNvSpPr>
          <p:nvPr/>
        </p:nvSpPr>
        <p:spPr bwMode="auto">
          <a:xfrm>
            <a:off x="6786564" y="366711"/>
            <a:ext cx="48217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7338" indent="-287338">
              <a:defRPr sz="2400">
                <a:solidFill>
                  <a:schemeClr val="bg1"/>
                </a:solidFill>
                <a:latin typeface="Arial" panose="020B0604020202020204" pitchFamily="34" charset="0"/>
                <a:ea typeface="ＭＳ Ｐゴシック" panose="020B0600070205080204" pitchFamily="34" charset="-128"/>
              </a:defRPr>
            </a:lvl1pPr>
            <a:lvl2pPr>
              <a:defRPr sz="2400">
                <a:solidFill>
                  <a:schemeClr val="bg1"/>
                </a:solidFill>
                <a:latin typeface="Arial" panose="020B0604020202020204" pitchFamily="34" charset="0"/>
                <a:ea typeface="ＭＳ Ｐゴシック" panose="020B0600070205080204" pitchFamily="34" charset="-128"/>
              </a:defRPr>
            </a:lvl2pPr>
            <a:lvl3pPr>
              <a:defRPr sz="2400">
                <a:solidFill>
                  <a:schemeClr val="bg1"/>
                </a:solidFill>
                <a:latin typeface="Arial" panose="020B0604020202020204" pitchFamily="34" charset="0"/>
                <a:ea typeface="ＭＳ Ｐゴシック" panose="020B0600070205080204" pitchFamily="34" charset="-128"/>
              </a:defRPr>
            </a:lvl3pPr>
            <a:lvl4pPr>
              <a:defRPr sz="2400">
                <a:solidFill>
                  <a:schemeClr val="bg1"/>
                </a:solidFill>
                <a:latin typeface="Arial" panose="020B0604020202020204" pitchFamily="34" charset="0"/>
                <a:ea typeface="ＭＳ Ｐゴシック" panose="020B0600070205080204" pitchFamily="34" charset="-128"/>
              </a:defRPr>
            </a:lvl4pPr>
            <a:lvl5pPr>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9pPr>
          </a:lstStyle>
          <a:p>
            <a:pPr algn="ctr">
              <a:defRPr/>
            </a:pPr>
            <a:r>
              <a:rPr lang="fr-FR" altLang="fr-FR" sz="1600" b="1" dirty="0">
                <a:solidFill>
                  <a:srgbClr val="FF0000"/>
                </a:solidFill>
              </a:rPr>
              <a:t>22 semaines de PFMP</a:t>
            </a:r>
          </a:p>
          <a:p>
            <a:pPr algn="ctr">
              <a:defRPr/>
            </a:pPr>
            <a:r>
              <a:rPr lang="fr-FR" altLang="fr-FR" sz="1600" b="1" i="1" dirty="0">
                <a:solidFill>
                  <a:srgbClr val="FF0000"/>
                </a:solidFill>
              </a:rPr>
              <a:t>(Période de formation en milieu professionnel)</a:t>
            </a:r>
          </a:p>
          <a:p>
            <a:pPr algn="ctr">
              <a:defRPr/>
            </a:pPr>
            <a:r>
              <a:rPr lang="fr-FR" altLang="fr-FR" sz="1600" b="1" dirty="0">
                <a:solidFill>
                  <a:srgbClr val="FF0000"/>
                </a:solidFill>
              </a:rPr>
              <a:t>réparties sur les 3 ans</a:t>
            </a:r>
          </a:p>
        </p:txBody>
      </p:sp>
      <p:sp>
        <p:nvSpPr>
          <p:cNvPr id="171067" name="ZoneTexte 6">
            <a:extLst>
              <a:ext uri="{FF2B5EF4-FFF2-40B4-BE49-F238E27FC236}">
                <a16:creationId xmlns:a16="http://schemas.microsoft.com/office/drawing/2014/main" id="{2111C529-B6C5-4C4F-A93B-46747950105D}"/>
              </a:ext>
            </a:extLst>
          </p:cNvPr>
          <p:cNvSpPr txBox="1">
            <a:spLocks noChangeArrowheads="1"/>
          </p:cNvSpPr>
          <p:nvPr/>
        </p:nvSpPr>
        <p:spPr bwMode="auto">
          <a:xfrm flipH="1">
            <a:off x="7694340" y="262503"/>
            <a:ext cx="669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fr-FR" sz="2800" b="1" dirty="0"/>
              <a:t>+</a:t>
            </a:r>
          </a:p>
        </p:txBody>
      </p:sp>
    </p:spTree>
    <p:extLst>
      <p:ext uri="{BB962C8B-B14F-4D97-AF65-F5344CB8AC3E}">
        <p14:creationId xmlns:p14="http://schemas.microsoft.com/office/powerpoint/2010/main" val="2497002666"/>
      </p:ext>
    </p:extLst>
  </p:cSld>
  <p:clrMapOvr>
    <a:masterClrMapping/>
  </p:clrMapOvr>
  <mc:AlternateContent xmlns:mc="http://schemas.openxmlformats.org/markup-compatibility/2006" xmlns:p14="http://schemas.microsoft.com/office/powerpoint/2010/main">
    <mc:Choice Requires="p14">
      <p:transition spd="slow" p14:dur="2000" advClick="0" advTm="3000">
        <p:wheel spokes="1"/>
      </p:transition>
    </mc:Choice>
    <mc:Fallback xmlns="">
      <p:transition spd="slow" advClick="0" advTm="3000">
        <p:wheel spokes="1"/>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D1D7FF"/>
        </a:solidFill>
        <a:effectLst/>
      </p:bgPr>
    </p:bg>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EF11633B-2DEF-104C-828F-EACF773381CD}"/>
              </a:ext>
            </a:extLst>
          </p:cNvPr>
          <p:cNvPicPr>
            <a:picLocks noGrp="1" noChangeAspect="1"/>
          </p:cNvPicPr>
          <p:nvPr>
            <p:ph idx="1"/>
          </p:nvPr>
        </p:nvPicPr>
        <p:blipFill>
          <a:blip r:embed="rId2"/>
          <a:stretch>
            <a:fillRect/>
          </a:stretch>
        </p:blipFill>
        <p:spPr>
          <a:xfrm>
            <a:off x="971550" y="936702"/>
            <a:ext cx="10302987" cy="5441795"/>
          </a:xfrm>
          <a:solidFill>
            <a:srgbClr val="D1D7FF"/>
          </a:solidFill>
          <a:scene3d>
            <a:camera prst="orthographicFront"/>
            <a:lightRig rig="threePt" dir="t"/>
          </a:scene3d>
          <a:sp3d contourW="228600">
            <a:contourClr>
              <a:srgbClr val="B73FC4"/>
            </a:contourClr>
          </a:sp3d>
        </p:spPr>
      </p:pic>
      <p:sp>
        <p:nvSpPr>
          <p:cNvPr id="7" name="Rectangle : coins arrondis 6">
            <a:extLst>
              <a:ext uri="{FF2B5EF4-FFF2-40B4-BE49-F238E27FC236}">
                <a16:creationId xmlns:a16="http://schemas.microsoft.com/office/drawing/2014/main" id="{0B778900-C028-3649-8B85-6286BDA012FC}"/>
              </a:ext>
            </a:extLst>
          </p:cNvPr>
          <p:cNvSpPr/>
          <p:nvPr/>
        </p:nvSpPr>
        <p:spPr>
          <a:xfrm>
            <a:off x="758283" y="479502"/>
            <a:ext cx="10682868" cy="1226635"/>
          </a:xfrm>
          <a:prstGeom prst="roundRect">
            <a:avLst/>
          </a:prstGeom>
          <a:solidFill>
            <a:srgbClr val="C414C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a:latin typeface="Times New Roman" panose="02020603050405020304" pitchFamily="18" charset="0"/>
                <a:cs typeface="Times New Roman" panose="02020603050405020304" pitchFamily="18" charset="0"/>
              </a:rPr>
              <a:t>Les métiers visés par le Bac Pro </a:t>
            </a:r>
            <a:r>
              <a:rPr lang="fr-FR" sz="4000" dirty="0" err="1">
                <a:latin typeface="Times New Roman" panose="02020603050405020304" pitchFamily="18" charset="0"/>
                <a:cs typeface="Times New Roman" panose="02020603050405020304" pitchFamily="18" charset="0"/>
              </a:rPr>
              <a:t>AGOrA</a:t>
            </a:r>
            <a:endParaRPr lang="fr-FR"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3743890"/>
      </p:ext>
    </p:extLst>
  </p:cSld>
  <p:clrMapOvr>
    <a:masterClrMapping/>
  </p:clrMapOvr>
  <mc:AlternateContent xmlns:mc="http://schemas.openxmlformats.org/markup-compatibility/2006" xmlns:p14="http://schemas.microsoft.com/office/powerpoint/2010/main">
    <mc:Choice Requires="p14">
      <p:transition spd="slow" p14:dur="6000" advClick="0" advTm="10000"/>
    </mc:Choice>
    <mc:Fallback xmlns="">
      <p:transition spd="slow"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D1D7FF"/>
        </a:solidFill>
        <a:effectLst/>
      </p:bgPr>
    </p:bg>
    <p:spTree>
      <p:nvGrpSpPr>
        <p:cNvPr id="1" name=""/>
        <p:cNvGrpSpPr/>
        <p:nvPr/>
      </p:nvGrpSpPr>
      <p:grpSpPr>
        <a:xfrm>
          <a:off x="0" y="0"/>
          <a:ext cx="0" cy="0"/>
          <a:chOff x="0" y="0"/>
          <a:chExt cx="0" cy="0"/>
        </a:xfrm>
      </p:grpSpPr>
      <p:pic>
        <p:nvPicPr>
          <p:cNvPr id="5" name="Espace réservé du contenu 4" descr="Une image contenant dessin&#10;&#10;Description générée automatiquement">
            <a:extLst>
              <a:ext uri="{FF2B5EF4-FFF2-40B4-BE49-F238E27FC236}">
                <a16:creationId xmlns:a16="http://schemas.microsoft.com/office/drawing/2014/main" id="{1A984F5D-222D-254B-A8DC-A2DC7B3A8063}"/>
              </a:ext>
            </a:extLst>
          </p:cNvPr>
          <p:cNvPicPr>
            <a:picLocks noGrp="1" noChangeAspect="1"/>
          </p:cNvPicPr>
          <p:nvPr>
            <p:ph idx="1"/>
          </p:nvPr>
        </p:nvPicPr>
        <p:blipFill>
          <a:blip r:embed="rId2"/>
          <a:stretch>
            <a:fillRect/>
          </a:stretch>
        </p:blipFill>
        <p:spPr>
          <a:xfrm>
            <a:off x="7724078" y="620039"/>
            <a:ext cx="2497411" cy="1621474"/>
          </a:xfrm>
          <a:prstGeom prst="rect">
            <a:avLst/>
          </a:prstGeom>
        </p:spPr>
      </p:pic>
      <p:sp>
        <p:nvSpPr>
          <p:cNvPr id="6" name="Ellipse 5">
            <a:extLst>
              <a:ext uri="{FF2B5EF4-FFF2-40B4-BE49-F238E27FC236}">
                <a16:creationId xmlns:a16="http://schemas.microsoft.com/office/drawing/2014/main" id="{960B4007-E739-204F-8260-95E0AAAE3C94}"/>
              </a:ext>
            </a:extLst>
          </p:cNvPr>
          <p:cNvSpPr/>
          <p:nvPr/>
        </p:nvSpPr>
        <p:spPr>
          <a:xfrm>
            <a:off x="122433" y="1538868"/>
            <a:ext cx="7159083" cy="2699798"/>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endParaRPr lang="fr-FR" b="1" dirty="0">
              <a:solidFill>
                <a:srgbClr val="7030A0"/>
              </a:solidFill>
              <a:latin typeface="Times New Roman" panose="02020603050405020304" pitchFamily="18" charset="0"/>
              <a:cs typeface="Times New Roman" panose="02020603050405020304" pitchFamily="18" charset="0"/>
            </a:endParaRPr>
          </a:p>
          <a:p>
            <a:r>
              <a:rPr lang="fr-FR" sz="2400" b="1" dirty="0">
                <a:solidFill>
                  <a:srgbClr val="7030A0"/>
                </a:solidFill>
                <a:latin typeface="Times New Roman" panose="02020603050405020304" pitchFamily="18" charset="0"/>
                <a:cs typeface="Times New Roman" panose="02020603050405020304" pitchFamily="18" charset="0"/>
              </a:rPr>
              <a:t>Formations courtes en 1 an</a:t>
            </a:r>
          </a:p>
          <a:p>
            <a:r>
              <a:rPr lang="fr-FR" b="1" dirty="0">
                <a:solidFill>
                  <a:srgbClr val="7030A0"/>
                </a:solidFill>
                <a:latin typeface="Times New Roman" panose="02020603050405020304" pitchFamily="18" charset="0"/>
                <a:cs typeface="Times New Roman" panose="02020603050405020304" pitchFamily="18" charset="0"/>
              </a:rPr>
              <a:t>Mention Complémentaires</a:t>
            </a:r>
          </a:p>
          <a:p>
            <a:r>
              <a:rPr lang="fr-FR" sz="1600" b="1" dirty="0">
                <a:solidFill>
                  <a:srgbClr val="7030A0"/>
                </a:solidFill>
                <a:latin typeface="Times New Roman" panose="02020603050405020304" pitchFamily="18" charset="0"/>
                <a:cs typeface="Times New Roman" panose="02020603050405020304" pitchFamily="18" charset="0"/>
              </a:rPr>
              <a:t>Formation complémentaire d’initiative locale</a:t>
            </a:r>
          </a:p>
          <a:p>
            <a:pPr marL="285750" indent="-285750">
              <a:buFont typeface="Arial" panose="020B0604020202020204" pitchFamily="34" charset="0"/>
              <a:buChar char="•"/>
            </a:pPr>
            <a:r>
              <a:rPr lang="fr-FR" sz="1600" b="1" dirty="0">
                <a:solidFill>
                  <a:schemeClr val="tx1"/>
                </a:solidFill>
                <a:latin typeface="Times New Roman" panose="02020603050405020304" pitchFamily="18" charset="0"/>
                <a:cs typeface="Times New Roman" panose="02020603050405020304" pitchFamily="18" charset="0"/>
              </a:rPr>
              <a:t>Animation-gestion de projets dans le secteur sportif</a:t>
            </a:r>
          </a:p>
          <a:p>
            <a:pPr marL="285750" indent="-285750">
              <a:buFont typeface="Arial" panose="020B0604020202020204" pitchFamily="34" charset="0"/>
              <a:buChar char="•"/>
            </a:pPr>
            <a:r>
              <a:rPr lang="fr-FR" sz="1600" b="1" dirty="0">
                <a:solidFill>
                  <a:schemeClr val="tx1"/>
                </a:solidFill>
                <a:latin typeface="Times New Roman" panose="02020603050405020304" pitchFamily="18" charset="0"/>
                <a:cs typeface="Times New Roman" panose="02020603050405020304" pitchFamily="18" charset="0"/>
              </a:rPr>
              <a:t>Services numériques aux organisations</a:t>
            </a:r>
          </a:p>
          <a:p>
            <a:pPr marL="285750" indent="-285750">
              <a:buFont typeface="Arial" panose="020B0604020202020204" pitchFamily="34" charset="0"/>
              <a:buChar char="•"/>
            </a:pPr>
            <a:r>
              <a:rPr lang="fr-FR" sz="1600" b="1" dirty="0">
                <a:solidFill>
                  <a:schemeClr val="tx1"/>
                </a:solidFill>
                <a:latin typeface="Times New Roman" panose="02020603050405020304" pitchFamily="18" charset="0"/>
                <a:cs typeface="Times New Roman" panose="02020603050405020304" pitchFamily="18" charset="0"/>
              </a:rPr>
              <a:t>Secrétariat médico social</a:t>
            </a:r>
          </a:p>
          <a:p>
            <a:pPr marL="285750" indent="-285750">
              <a:buFont typeface="Arial" panose="020B0604020202020204" pitchFamily="34" charset="0"/>
              <a:buChar char="•"/>
            </a:pPr>
            <a:r>
              <a:rPr lang="fr-FR" sz="1600" b="1" dirty="0">
                <a:solidFill>
                  <a:schemeClr val="tx1"/>
                </a:solidFill>
                <a:latin typeface="Times New Roman" panose="02020603050405020304" pitchFamily="18" charset="0"/>
                <a:cs typeface="Times New Roman" panose="02020603050405020304" pitchFamily="18" charset="0"/>
              </a:rPr>
              <a:t>Gestion dossier retraite ........</a:t>
            </a:r>
          </a:p>
        </p:txBody>
      </p:sp>
      <p:sp>
        <p:nvSpPr>
          <p:cNvPr id="7" name="Ellipse 6">
            <a:extLst>
              <a:ext uri="{FF2B5EF4-FFF2-40B4-BE49-F238E27FC236}">
                <a16:creationId xmlns:a16="http://schemas.microsoft.com/office/drawing/2014/main" id="{4420CF27-2CE4-E246-9F48-B9E9F0F1DF69}"/>
              </a:ext>
            </a:extLst>
          </p:cNvPr>
          <p:cNvSpPr/>
          <p:nvPr/>
        </p:nvSpPr>
        <p:spPr>
          <a:xfrm>
            <a:off x="6229350" y="2944158"/>
            <a:ext cx="5840217" cy="3657364"/>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a:solidFill>
                  <a:srgbClr val="7030A0"/>
                </a:solidFill>
                <a:latin typeface="Times New Roman" panose="02020603050405020304" pitchFamily="18" charset="0"/>
                <a:cs typeface="Times New Roman" panose="02020603050405020304" pitchFamily="18" charset="0"/>
              </a:rPr>
              <a:t>BTS en 2 ans</a:t>
            </a:r>
          </a:p>
          <a:p>
            <a:pPr marL="342900" indent="-342900">
              <a:buFont typeface="Arial" panose="020B0604020202020204" pitchFamily="34" charset="0"/>
              <a:buChar char="•"/>
            </a:pPr>
            <a:r>
              <a:rPr lang="fr-FR" sz="2000" b="1" dirty="0">
                <a:solidFill>
                  <a:srgbClr val="7030A0"/>
                </a:solidFill>
                <a:latin typeface="Times New Roman" panose="02020603050405020304" pitchFamily="18" charset="0"/>
                <a:cs typeface="Times New Roman" panose="02020603050405020304" pitchFamily="18" charset="0"/>
              </a:rPr>
              <a:t>Gestion de la PME</a:t>
            </a:r>
          </a:p>
          <a:p>
            <a:pPr marL="342900" indent="-342900">
              <a:buFont typeface="Arial" panose="020B0604020202020204" pitchFamily="34" charset="0"/>
              <a:buChar char="•"/>
            </a:pPr>
            <a:r>
              <a:rPr lang="fr-FR" sz="2000" b="1" dirty="0">
                <a:solidFill>
                  <a:srgbClr val="7030A0"/>
                </a:solidFill>
                <a:latin typeface="Times New Roman" panose="02020603050405020304" pitchFamily="18" charset="0"/>
                <a:cs typeface="Times New Roman" panose="02020603050405020304" pitchFamily="18" charset="0"/>
              </a:rPr>
              <a:t>Support à l’Action Managériale</a:t>
            </a:r>
          </a:p>
          <a:p>
            <a:pPr marL="342900" indent="-342900">
              <a:buFont typeface="Arial" panose="020B0604020202020204" pitchFamily="34" charset="0"/>
              <a:buChar char="•"/>
            </a:pPr>
            <a:r>
              <a:rPr lang="fr-FR" sz="2000" b="1" dirty="0">
                <a:solidFill>
                  <a:srgbClr val="7030A0"/>
                </a:solidFill>
                <a:latin typeface="Times New Roman" panose="02020603050405020304" pitchFamily="18" charset="0"/>
                <a:cs typeface="Times New Roman" panose="02020603050405020304" pitchFamily="18" charset="0"/>
              </a:rPr>
              <a:t>Comptabilité et Gestion</a:t>
            </a:r>
          </a:p>
          <a:p>
            <a:pPr marL="342900" indent="-342900">
              <a:buFont typeface="Arial" panose="020B0604020202020204" pitchFamily="34" charset="0"/>
              <a:buChar char="•"/>
            </a:pPr>
            <a:r>
              <a:rPr lang="fr-FR" sz="2000" b="1" dirty="0">
                <a:solidFill>
                  <a:srgbClr val="7030A0"/>
                </a:solidFill>
                <a:latin typeface="Times New Roman" panose="02020603050405020304" pitchFamily="18" charset="0"/>
                <a:cs typeface="Times New Roman" panose="02020603050405020304" pitchFamily="18" charset="0"/>
              </a:rPr>
              <a:t>.......</a:t>
            </a:r>
          </a:p>
        </p:txBody>
      </p:sp>
      <p:cxnSp>
        <p:nvCxnSpPr>
          <p:cNvPr id="9" name="Connecteur droit avec flèche 8">
            <a:extLst>
              <a:ext uri="{FF2B5EF4-FFF2-40B4-BE49-F238E27FC236}">
                <a16:creationId xmlns:a16="http://schemas.microsoft.com/office/drawing/2014/main" id="{5063923D-6B37-0A42-8411-08585D1B7428}"/>
              </a:ext>
            </a:extLst>
          </p:cNvPr>
          <p:cNvCxnSpPr>
            <a:cxnSpLocks/>
          </p:cNvCxnSpPr>
          <p:nvPr/>
        </p:nvCxnSpPr>
        <p:spPr>
          <a:xfrm flipH="1">
            <a:off x="5885871" y="2241513"/>
            <a:ext cx="2752607" cy="391941"/>
          </a:xfrm>
          <a:prstGeom prst="straightConnector1">
            <a:avLst/>
          </a:prstGeom>
          <a:ln w="76200">
            <a:solidFill>
              <a:srgbClr val="B73FC4"/>
            </a:solidFill>
            <a:tailEnd type="triangle"/>
          </a:ln>
        </p:spPr>
        <p:style>
          <a:lnRef idx="2">
            <a:schemeClr val="accent1"/>
          </a:lnRef>
          <a:fillRef idx="0">
            <a:schemeClr val="accent1"/>
          </a:fillRef>
          <a:effectRef idx="1">
            <a:schemeClr val="accent1"/>
          </a:effectRef>
          <a:fontRef idx="minor">
            <a:schemeClr val="tx1"/>
          </a:fontRef>
        </p:style>
      </p:cxnSp>
      <p:cxnSp>
        <p:nvCxnSpPr>
          <p:cNvPr id="17" name="Connecteur droit avec flèche 16">
            <a:extLst>
              <a:ext uri="{FF2B5EF4-FFF2-40B4-BE49-F238E27FC236}">
                <a16:creationId xmlns:a16="http://schemas.microsoft.com/office/drawing/2014/main" id="{D1F2E5CC-B707-8046-AFBB-0D6A5D4A5037}"/>
              </a:ext>
            </a:extLst>
          </p:cNvPr>
          <p:cNvCxnSpPr>
            <a:cxnSpLocks/>
          </p:cNvCxnSpPr>
          <p:nvPr/>
        </p:nvCxnSpPr>
        <p:spPr>
          <a:xfrm>
            <a:off x="8638478" y="2241513"/>
            <a:ext cx="1037063" cy="1477034"/>
          </a:xfrm>
          <a:prstGeom prst="straightConnector1">
            <a:avLst/>
          </a:prstGeom>
          <a:ln w="76200">
            <a:tailEnd type="triangle"/>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106E4B75-BE50-8F4C-81B6-F0B91099184B}"/>
              </a:ext>
            </a:extLst>
          </p:cNvPr>
          <p:cNvSpPr/>
          <p:nvPr/>
        </p:nvSpPr>
        <p:spPr>
          <a:xfrm>
            <a:off x="122433" y="256478"/>
            <a:ext cx="7627963" cy="461665"/>
          </a:xfrm>
          <a:prstGeom prst="rect">
            <a:avLst/>
          </a:prstGeom>
        </p:spPr>
        <p:txBody>
          <a:bodyPr wrap="square">
            <a:spAutoFit/>
          </a:bodyPr>
          <a:lstStyle/>
          <a:p>
            <a:r>
              <a:rPr lang="fr-FR" altLang="fr-FR" sz="2400" b="1" dirty="0">
                <a:latin typeface="Times New Roman" panose="02020603050405020304" pitchFamily="18" charset="0"/>
                <a:cs typeface="Times New Roman" panose="02020603050405020304" pitchFamily="18" charset="0"/>
              </a:rPr>
              <a:t>Exemples de poursuite d’études après le BAC </a:t>
            </a:r>
            <a:r>
              <a:rPr lang="fr-FR" altLang="fr-FR" sz="2400" b="1" dirty="0" err="1">
                <a:latin typeface="Times New Roman" panose="02020603050405020304" pitchFamily="18" charset="0"/>
                <a:cs typeface="Times New Roman" panose="02020603050405020304" pitchFamily="18" charset="0"/>
              </a:rPr>
              <a:t>AGOrA</a:t>
            </a:r>
            <a:r>
              <a:rPr lang="fr-FR" altLang="fr-FR" sz="2400" b="1" dirty="0">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D5E772BF-7991-8F43-860A-891B2E1AAB6C}"/>
              </a:ext>
            </a:extLst>
          </p:cNvPr>
          <p:cNvSpPr/>
          <p:nvPr/>
        </p:nvSpPr>
        <p:spPr>
          <a:xfrm rot="9690496" flipV="1">
            <a:off x="-358303" y="4708446"/>
            <a:ext cx="8786812" cy="646331"/>
          </a:xfrm>
          <a:prstGeom prst="rect">
            <a:avLst/>
          </a:prstGeom>
        </p:spPr>
        <p:txBody>
          <a:bodyPr wrap="square">
            <a:spAutoFit/>
          </a:bodyPr>
          <a:lstStyle/>
          <a:p>
            <a:pPr algn="ctr"/>
            <a:r>
              <a:rPr lang="fr-FR" altLang="fr-FR" b="1" i="1" dirty="0">
                <a:solidFill>
                  <a:srgbClr val="FF0000"/>
                </a:solidFill>
                <a:latin typeface="Times New Roman" panose="02020603050405020304" pitchFamily="18" charset="0"/>
                <a:cs typeface="Times New Roman" panose="02020603050405020304" pitchFamily="18" charset="0"/>
              </a:rPr>
              <a:t>ATTENTION, sélection  en fonction des résultats scolaires </a:t>
            </a:r>
          </a:p>
          <a:p>
            <a:pPr algn="ctr"/>
            <a:r>
              <a:rPr lang="fr-FR" altLang="fr-FR" b="1" i="1" dirty="0">
                <a:solidFill>
                  <a:srgbClr val="FF0000"/>
                </a:solidFill>
                <a:latin typeface="Times New Roman" panose="02020603050405020304" pitchFamily="18" charset="0"/>
                <a:cs typeface="Times New Roman" panose="02020603050405020304" pitchFamily="18" charset="0"/>
              </a:rPr>
              <a:t>    de 1</a:t>
            </a:r>
            <a:r>
              <a:rPr lang="fr-FR" altLang="fr-FR" b="1" i="1" baseline="30000" dirty="0">
                <a:solidFill>
                  <a:srgbClr val="FF0000"/>
                </a:solidFill>
                <a:latin typeface="Times New Roman" panose="02020603050405020304" pitchFamily="18" charset="0"/>
                <a:cs typeface="Times New Roman" panose="02020603050405020304" pitchFamily="18" charset="0"/>
              </a:rPr>
              <a:t>ère</a:t>
            </a:r>
            <a:r>
              <a:rPr lang="fr-FR" altLang="fr-FR" b="1" i="1" dirty="0">
                <a:solidFill>
                  <a:srgbClr val="FF0000"/>
                </a:solidFill>
                <a:latin typeface="Times New Roman" panose="02020603050405020304" pitchFamily="18" charset="0"/>
                <a:cs typeface="Times New Roman" panose="02020603050405020304" pitchFamily="18" charset="0"/>
              </a:rPr>
              <a:t> et de terminale</a:t>
            </a:r>
          </a:p>
        </p:txBody>
      </p:sp>
    </p:spTree>
    <p:extLst>
      <p:ext uri="{BB962C8B-B14F-4D97-AF65-F5344CB8AC3E}">
        <p14:creationId xmlns:p14="http://schemas.microsoft.com/office/powerpoint/2010/main" val="2952230551"/>
      </p:ext>
    </p:extLst>
  </p:cSld>
  <p:clrMapOvr>
    <a:masterClrMapping/>
  </p:clrMapOvr>
  <mc:AlternateContent xmlns:mc="http://schemas.openxmlformats.org/markup-compatibility/2006" xmlns:p14="http://schemas.microsoft.com/office/powerpoint/2010/main">
    <mc:Choice Requires="p14">
      <p:transition spd="slow" p14:dur="7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20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20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5000"/>
                            </p:stCondLst>
                            <p:childTnLst>
                              <p:par>
                                <p:cTn id="14" presetID="1"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5000"/>
                            </p:stCondLst>
                            <p:childTnLst>
                              <p:par>
                                <p:cTn id="17" presetID="1" presetClass="entr" presetSubtype="0" fill="hold" grpId="0" nodeType="afterEffect">
                                  <p:stCondLst>
                                    <p:cond delay="150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6500"/>
                            </p:stCondLst>
                            <p:childTnLst>
                              <p:par>
                                <p:cTn id="20" presetID="1" presetClass="entr" presetSubtype="0" fill="hold" grpId="0" nodeType="afterEffect">
                                  <p:stCondLst>
                                    <p:cond delay="300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CFD8FF"/>
        </a:solidFill>
        <a:effectLst/>
      </p:bgPr>
    </p:bg>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B2F29E84-8421-8E42-A552-84CE44F7D227}"/>
              </a:ext>
            </a:extLst>
          </p:cNvPr>
          <p:cNvPicPr>
            <a:picLocks noGrp="1" noChangeAspect="1"/>
          </p:cNvPicPr>
          <p:nvPr>
            <p:ph idx="1"/>
          </p:nvPr>
        </p:nvPicPr>
        <p:blipFill>
          <a:blip r:embed="rId2"/>
          <a:stretch>
            <a:fillRect/>
          </a:stretch>
        </p:blipFill>
        <p:spPr>
          <a:xfrm>
            <a:off x="1169581" y="574159"/>
            <a:ext cx="9271591" cy="5932968"/>
          </a:xfrm>
          <a:prstGeom prst="rect">
            <a:avLst/>
          </a:prstGeom>
        </p:spPr>
      </p:pic>
      <p:sp>
        <p:nvSpPr>
          <p:cNvPr id="2" name="Rectangle 1">
            <a:extLst>
              <a:ext uri="{FF2B5EF4-FFF2-40B4-BE49-F238E27FC236}">
                <a16:creationId xmlns:a16="http://schemas.microsoft.com/office/drawing/2014/main" id="{F9AF4DA3-6E75-4940-9411-EB72FC686F12}"/>
              </a:ext>
            </a:extLst>
          </p:cNvPr>
          <p:cNvSpPr/>
          <p:nvPr/>
        </p:nvSpPr>
        <p:spPr>
          <a:xfrm>
            <a:off x="1169580" y="5592727"/>
            <a:ext cx="9271591" cy="914400"/>
          </a:xfrm>
          <a:prstGeom prst="rect">
            <a:avLst/>
          </a:prstGeom>
          <a:solidFill>
            <a:srgbClr val="D1D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08369840"/>
      </p:ext>
    </p:extLst>
  </p:cSld>
  <p:clrMapOvr>
    <a:masterClrMapping/>
  </p:clrMapOvr>
  <mc:AlternateContent xmlns:mc="http://schemas.openxmlformats.org/markup-compatibility/2006" xmlns:p14="http://schemas.microsoft.com/office/powerpoint/2010/main">
    <mc:Choice Requires="p14">
      <p:transition spd="slow" p14:dur="2000" advClick="0" advTm="5000">
        <p:wheel spokes="1"/>
      </p:transition>
    </mc:Choice>
    <mc:Fallback xmlns="">
      <p:transition spd="slow" advClick="0" advTm="5000">
        <p:wheel spokes="1"/>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FD8FF"/>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7B69EB-4C48-BF45-8E93-4E5635296277}"/>
              </a:ext>
            </a:extLst>
          </p:cNvPr>
          <p:cNvSpPr>
            <a:spLocks noGrp="1"/>
          </p:cNvSpPr>
          <p:nvPr>
            <p:ph type="title"/>
          </p:nvPr>
        </p:nvSpPr>
        <p:spPr/>
        <p:txBody>
          <a:bodyPr/>
          <a:lstStyle/>
          <a:p>
            <a:pPr algn="ctr"/>
            <a:r>
              <a:rPr lang="fr-FR" b="1" dirty="0">
                <a:solidFill>
                  <a:srgbClr val="FF0000"/>
                </a:solidFill>
                <a:highlight>
                  <a:srgbClr val="FFFF00"/>
                </a:highlight>
                <a:latin typeface="Times New Roman" panose="02020603050405020304" pitchFamily="18" charset="0"/>
                <a:cs typeface="Times New Roman" panose="02020603050405020304" pitchFamily="18" charset="0"/>
              </a:rPr>
              <a:t>La 2nde Pro G.A.T.L. débouche sur 3 bacs</a:t>
            </a:r>
          </a:p>
        </p:txBody>
      </p:sp>
      <p:pic>
        <p:nvPicPr>
          <p:cNvPr id="5" name="Espace réservé du contenu 4">
            <a:extLst>
              <a:ext uri="{FF2B5EF4-FFF2-40B4-BE49-F238E27FC236}">
                <a16:creationId xmlns:a16="http://schemas.microsoft.com/office/drawing/2014/main" id="{FE0DA5D9-B79E-8145-A458-14A4192CAB22}"/>
              </a:ext>
            </a:extLst>
          </p:cNvPr>
          <p:cNvPicPr>
            <a:picLocks noGrp="1" noChangeAspect="1"/>
          </p:cNvPicPr>
          <p:nvPr>
            <p:ph idx="1"/>
          </p:nvPr>
        </p:nvPicPr>
        <p:blipFill>
          <a:blip r:embed="rId2"/>
          <a:stretch>
            <a:fillRect/>
          </a:stretch>
        </p:blipFill>
        <p:spPr>
          <a:xfrm>
            <a:off x="8455320" y="3561578"/>
            <a:ext cx="2610736" cy="2181996"/>
          </a:xfrm>
        </p:spPr>
      </p:pic>
      <p:pic>
        <p:nvPicPr>
          <p:cNvPr id="7" name="Image 6" descr="Une image contenant texte&#10;&#10;Description générée automatiquement">
            <a:extLst>
              <a:ext uri="{FF2B5EF4-FFF2-40B4-BE49-F238E27FC236}">
                <a16:creationId xmlns:a16="http://schemas.microsoft.com/office/drawing/2014/main" id="{C2C83E9C-B7E9-B74A-B591-0B65E05E7F19}"/>
              </a:ext>
            </a:extLst>
          </p:cNvPr>
          <p:cNvPicPr>
            <a:picLocks noChangeAspect="1"/>
          </p:cNvPicPr>
          <p:nvPr/>
        </p:nvPicPr>
        <p:blipFill>
          <a:blip r:embed="rId3"/>
          <a:stretch>
            <a:fillRect/>
          </a:stretch>
        </p:blipFill>
        <p:spPr>
          <a:xfrm>
            <a:off x="4400554" y="3561578"/>
            <a:ext cx="2829585" cy="2181997"/>
          </a:xfrm>
          <a:prstGeom prst="rect">
            <a:avLst/>
          </a:prstGeom>
        </p:spPr>
      </p:pic>
      <p:cxnSp>
        <p:nvCxnSpPr>
          <p:cNvPr id="11" name="Connecteur droit avec flèche 10">
            <a:extLst>
              <a:ext uri="{FF2B5EF4-FFF2-40B4-BE49-F238E27FC236}">
                <a16:creationId xmlns:a16="http://schemas.microsoft.com/office/drawing/2014/main" id="{258C4AFC-1A26-4D4B-8526-5A455573A70D}"/>
              </a:ext>
            </a:extLst>
          </p:cNvPr>
          <p:cNvCxnSpPr>
            <a:cxnSpLocks/>
          </p:cNvCxnSpPr>
          <p:nvPr/>
        </p:nvCxnSpPr>
        <p:spPr>
          <a:xfrm flipH="1">
            <a:off x="2785730" y="1403498"/>
            <a:ext cx="3026736" cy="2025502"/>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DCD197CE-41AE-A54A-AE37-D0C21B1F3A71}"/>
              </a:ext>
            </a:extLst>
          </p:cNvPr>
          <p:cNvCxnSpPr>
            <a:cxnSpLocks/>
          </p:cNvCxnSpPr>
          <p:nvPr/>
        </p:nvCxnSpPr>
        <p:spPr>
          <a:xfrm>
            <a:off x="5812466" y="1403498"/>
            <a:ext cx="3948222" cy="1892924"/>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26D6A73E-0A54-D249-BE53-BEC9AFF41943}"/>
              </a:ext>
            </a:extLst>
          </p:cNvPr>
          <p:cNvCxnSpPr>
            <a:cxnSpLocks/>
          </p:cNvCxnSpPr>
          <p:nvPr/>
        </p:nvCxnSpPr>
        <p:spPr>
          <a:xfrm>
            <a:off x="5812466" y="1403498"/>
            <a:ext cx="0" cy="2025502"/>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69FE9989-E39A-E241-9FDB-2F5E24615379}"/>
              </a:ext>
            </a:extLst>
          </p:cNvPr>
          <p:cNvPicPr>
            <a:picLocks noChangeAspect="1"/>
          </p:cNvPicPr>
          <p:nvPr/>
        </p:nvPicPr>
        <p:blipFill>
          <a:blip r:embed="rId4"/>
          <a:stretch>
            <a:fillRect/>
          </a:stretch>
        </p:blipFill>
        <p:spPr>
          <a:xfrm>
            <a:off x="350878" y="3561578"/>
            <a:ext cx="2529363" cy="2181997"/>
          </a:xfrm>
          <a:prstGeom prst="rect">
            <a:avLst/>
          </a:prstGeom>
        </p:spPr>
      </p:pic>
      <p:sp>
        <p:nvSpPr>
          <p:cNvPr id="3" name="ZoneTexte 2">
            <a:extLst>
              <a:ext uri="{FF2B5EF4-FFF2-40B4-BE49-F238E27FC236}">
                <a16:creationId xmlns:a16="http://schemas.microsoft.com/office/drawing/2014/main" id="{FA401CAE-B14B-4141-811B-ACFC6EC63E21}"/>
              </a:ext>
            </a:extLst>
          </p:cNvPr>
          <p:cNvSpPr txBox="1"/>
          <p:nvPr/>
        </p:nvSpPr>
        <p:spPr>
          <a:xfrm>
            <a:off x="4400554" y="5876153"/>
            <a:ext cx="2829585" cy="646331"/>
          </a:xfrm>
          <a:prstGeom prst="rect">
            <a:avLst/>
          </a:prstGeom>
          <a:noFill/>
        </p:spPr>
        <p:txBody>
          <a:bodyPr wrap="square" rtlCol="0">
            <a:spAutoFit/>
          </a:bodyPr>
          <a:lstStyle/>
          <a:p>
            <a:r>
              <a:rPr lang="fr-FR" b="1" dirty="0">
                <a:solidFill>
                  <a:schemeClr val="accent4">
                    <a:lumMod val="50000"/>
                  </a:schemeClr>
                </a:solidFill>
              </a:rPr>
              <a:t>Attention, ce Bac n’est pas préparé au LP A. Rimbaud</a:t>
            </a:r>
          </a:p>
        </p:txBody>
      </p:sp>
      <p:sp>
        <p:nvSpPr>
          <p:cNvPr id="12" name="ZoneTexte 11">
            <a:extLst>
              <a:ext uri="{FF2B5EF4-FFF2-40B4-BE49-F238E27FC236}">
                <a16:creationId xmlns:a16="http://schemas.microsoft.com/office/drawing/2014/main" id="{05BB7161-F5F0-2A4D-AA68-09F14FD26B17}"/>
              </a:ext>
            </a:extLst>
          </p:cNvPr>
          <p:cNvSpPr txBox="1"/>
          <p:nvPr/>
        </p:nvSpPr>
        <p:spPr>
          <a:xfrm flipH="1">
            <a:off x="8455320" y="5876153"/>
            <a:ext cx="3034040" cy="646331"/>
          </a:xfrm>
          <a:prstGeom prst="rect">
            <a:avLst/>
          </a:prstGeom>
          <a:noFill/>
        </p:spPr>
        <p:txBody>
          <a:bodyPr wrap="square">
            <a:spAutoFit/>
          </a:bodyPr>
          <a:lstStyle/>
          <a:p>
            <a:r>
              <a:rPr lang="fr-FR" b="1" dirty="0">
                <a:solidFill>
                  <a:schemeClr val="accent4">
                    <a:lumMod val="50000"/>
                  </a:schemeClr>
                </a:solidFill>
              </a:rPr>
              <a:t>Attention, ce Bac n’est pas préparé au LP A. Rimbaud</a:t>
            </a:r>
          </a:p>
        </p:txBody>
      </p:sp>
      <p:cxnSp>
        <p:nvCxnSpPr>
          <p:cNvPr id="8" name="Connecteur droit 7">
            <a:extLst>
              <a:ext uri="{FF2B5EF4-FFF2-40B4-BE49-F238E27FC236}">
                <a16:creationId xmlns:a16="http://schemas.microsoft.com/office/drawing/2014/main" id="{635CBE1C-EFD6-2B4F-B79A-BF7149DE21EE}"/>
              </a:ext>
            </a:extLst>
          </p:cNvPr>
          <p:cNvCxnSpPr>
            <a:cxnSpLocks/>
          </p:cNvCxnSpPr>
          <p:nvPr/>
        </p:nvCxnSpPr>
        <p:spPr>
          <a:xfrm>
            <a:off x="4600575" y="3743325"/>
            <a:ext cx="2023249" cy="1475446"/>
          </a:xfrm>
          <a:prstGeom prst="line">
            <a:avLst/>
          </a:prstGeom>
          <a:ln w="1270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5DF4F2CF-33D9-FF4D-96CC-504B37B50AB3}"/>
              </a:ext>
            </a:extLst>
          </p:cNvPr>
          <p:cNvCxnSpPr>
            <a:cxnSpLocks/>
          </p:cNvCxnSpPr>
          <p:nvPr/>
        </p:nvCxnSpPr>
        <p:spPr>
          <a:xfrm>
            <a:off x="8750452" y="3857625"/>
            <a:ext cx="1910114" cy="1361146"/>
          </a:xfrm>
          <a:prstGeom prst="line">
            <a:avLst/>
          </a:prstGeom>
          <a:ln w="1270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68481"/>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strVal val="#ppt_w*0.70"/>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1000" fill="hold"/>
                                        <p:tgtEl>
                                          <p:spTgt spid="22"/>
                                        </p:tgtEl>
                                        <p:attrNameLst>
                                          <p:attrName>ppt_w</p:attrName>
                                        </p:attrNameLst>
                                      </p:cBhvr>
                                      <p:tavLst>
                                        <p:tav tm="0">
                                          <p:val>
                                            <p:strVal val="#ppt_w*0.70"/>
                                          </p:val>
                                        </p:tav>
                                        <p:tav tm="100000">
                                          <p:val>
                                            <p:strVal val="#ppt_w"/>
                                          </p:val>
                                        </p:tav>
                                      </p:tavLst>
                                    </p:anim>
                                    <p:anim calcmode="lin" valueType="num">
                                      <p:cBhvr>
                                        <p:cTn id="22" dur="1000" fill="hold"/>
                                        <p:tgtEl>
                                          <p:spTgt spid="22"/>
                                        </p:tgtEl>
                                        <p:attrNameLst>
                                          <p:attrName>ppt_h</p:attrName>
                                        </p:attrNameLst>
                                      </p:cBhvr>
                                      <p:tavLst>
                                        <p:tav tm="0">
                                          <p:val>
                                            <p:strVal val="#ppt_h"/>
                                          </p:val>
                                        </p:tav>
                                        <p:tav tm="100000">
                                          <p:val>
                                            <p:strVal val="#ppt_h"/>
                                          </p:val>
                                        </p:tav>
                                      </p:tavLst>
                                    </p:anim>
                                    <p:animEffect transition="in" filter="fade">
                                      <p:cBhvr>
                                        <p:cTn id="23" dur="1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strVal val="#ppt_w*0.70"/>
                                          </p:val>
                                        </p:tav>
                                        <p:tav tm="100000">
                                          <p:val>
                                            <p:strVal val="#ppt_w"/>
                                          </p:val>
                                        </p:tav>
                                      </p:tavLst>
                                    </p:anim>
                                    <p:anim calcmode="lin" valueType="num">
                                      <p:cBhvr>
                                        <p:cTn id="36" dur="1000" fill="hold"/>
                                        <p:tgtEl>
                                          <p:spTgt spid="15"/>
                                        </p:tgtEl>
                                        <p:attrNameLst>
                                          <p:attrName>ppt_h</p:attrName>
                                        </p:attrNameLst>
                                      </p:cBhvr>
                                      <p:tavLst>
                                        <p:tav tm="0">
                                          <p:val>
                                            <p:strVal val="#ppt_h"/>
                                          </p:val>
                                        </p:tav>
                                        <p:tav tm="100000">
                                          <p:val>
                                            <p:strVal val="#ppt_h"/>
                                          </p:val>
                                        </p:tav>
                                      </p:tavLst>
                                    </p:anim>
                                    <p:animEffect transition="in" filter="fade">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strVal val="#ppt_w*0.70"/>
                                          </p:val>
                                        </p:tav>
                                        <p:tav tm="100000">
                                          <p:val>
                                            <p:strVal val="#ppt_w"/>
                                          </p:val>
                                        </p:tav>
                                      </p:tavLst>
                                    </p:anim>
                                    <p:anim calcmode="lin" valueType="num">
                                      <p:cBhvr>
                                        <p:cTn id="43" dur="1000" fill="hold"/>
                                        <p:tgtEl>
                                          <p:spTgt spid="5"/>
                                        </p:tgtEl>
                                        <p:attrNameLst>
                                          <p:attrName>ppt_h</p:attrName>
                                        </p:attrNameLst>
                                      </p:cBhvr>
                                      <p:tavLst>
                                        <p:tav tm="0">
                                          <p:val>
                                            <p:strVal val="#ppt_h"/>
                                          </p:val>
                                        </p:tav>
                                        <p:tav tm="100000">
                                          <p:val>
                                            <p:strVal val="#ppt_h"/>
                                          </p:val>
                                        </p:tav>
                                      </p:tavLst>
                                    </p:anim>
                                    <p:animEffect transition="in" filter="fade">
                                      <p:cBhvr>
                                        <p:cTn id="4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1D7FF"/>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5BF25E-B2AD-5640-AFC5-7F4343C9A397}"/>
              </a:ext>
            </a:extLst>
          </p:cNvPr>
          <p:cNvSpPr>
            <a:spLocks noGrp="1"/>
          </p:cNvSpPr>
          <p:nvPr>
            <p:ph type="title"/>
          </p:nvPr>
        </p:nvSpPr>
        <p:spPr>
          <a:xfrm>
            <a:off x="0" y="619702"/>
            <a:ext cx="12191999" cy="2079379"/>
          </a:xfrm>
          <a:noFill/>
        </p:spPr>
        <p:txBody>
          <a:bodyPr>
            <a:noAutofit/>
          </a:bodyPr>
          <a:lstStyle/>
          <a:p>
            <a:pPr algn="ctr"/>
            <a:r>
              <a:rPr lang="fr-FR" sz="2800" b="1" dirty="0">
                <a:latin typeface="Times New Roman" panose="02020603050405020304" pitchFamily="18" charset="0"/>
                <a:cs typeface="Times New Roman" panose="02020603050405020304" pitchFamily="18" charset="0"/>
              </a:rPr>
              <a:t>Attention, le seul lycée </a:t>
            </a:r>
            <a:br>
              <a:rPr lang="fr-FR" sz="2800" b="1" dirty="0">
                <a:highlight>
                  <a:srgbClr val="FF00FF"/>
                </a:highlight>
                <a:latin typeface="Times New Roman" panose="02020603050405020304" pitchFamily="18" charset="0"/>
                <a:cs typeface="Times New Roman" panose="02020603050405020304" pitchFamily="18" charset="0"/>
              </a:rPr>
            </a:br>
            <a:r>
              <a:rPr lang="fr-FR" sz="2800" b="1" dirty="0">
                <a:latin typeface="Times New Roman" panose="02020603050405020304" pitchFamily="18" charset="0"/>
                <a:cs typeface="Times New Roman" panose="02020603050405020304" pitchFamily="18" charset="0"/>
              </a:rPr>
              <a:t>qui prépare les 3 baccalauréats est :</a:t>
            </a:r>
            <a:br>
              <a:rPr lang="fr-FR" sz="2800" b="1" dirty="0">
                <a:solidFill>
                  <a:schemeClr val="bg1"/>
                </a:solidFill>
                <a:latin typeface="Times New Roman" panose="02020603050405020304" pitchFamily="18" charset="0"/>
                <a:cs typeface="Times New Roman" panose="02020603050405020304" pitchFamily="18" charset="0"/>
              </a:rPr>
            </a:br>
            <a:r>
              <a:rPr lang="fr-FR" sz="2800" b="1" dirty="0">
                <a:solidFill>
                  <a:srgbClr val="7030A0"/>
                </a:solidFill>
                <a:latin typeface="Times New Roman" panose="02020603050405020304" pitchFamily="18" charset="0"/>
                <a:cs typeface="Times New Roman" panose="02020603050405020304" pitchFamily="18" charset="0"/>
              </a:rPr>
              <a:t>     </a:t>
            </a:r>
            <a:r>
              <a:rPr lang="fr-FR" sz="2800" b="1" dirty="0">
                <a:latin typeface="Times New Roman" panose="02020603050405020304" pitchFamily="18" charset="0"/>
                <a:cs typeface="Times New Roman" panose="02020603050405020304" pitchFamily="18" charset="0"/>
              </a:rPr>
              <a:t>le lycée des métiers du transport Hélène BOUCHER</a:t>
            </a:r>
            <a:br>
              <a:rPr lang="fr-FR" sz="2800" b="1" dirty="0">
                <a:latin typeface="Times New Roman" panose="02020603050405020304" pitchFamily="18" charset="0"/>
                <a:cs typeface="Times New Roman" panose="02020603050405020304" pitchFamily="18" charset="0"/>
              </a:rPr>
            </a:br>
            <a:r>
              <a:rPr lang="fr-FR" sz="2800" b="1" dirty="0">
                <a:latin typeface="Times New Roman" panose="02020603050405020304" pitchFamily="18" charset="0"/>
                <a:cs typeface="Times New Roman" panose="02020603050405020304" pitchFamily="18" charset="0"/>
              </a:rPr>
              <a:t> de Tremblay en France.</a:t>
            </a:r>
            <a:br>
              <a:rPr lang="fr-FR" sz="2800" b="1" dirty="0">
                <a:latin typeface="Times New Roman" panose="02020603050405020304" pitchFamily="18" charset="0"/>
                <a:cs typeface="Times New Roman" panose="02020603050405020304" pitchFamily="18" charset="0"/>
              </a:rPr>
            </a:br>
            <a:br>
              <a:rPr lang="fr-FR" sz="2800" b="1" dirty="0">
                <a:solidFill>
                  <a:srgbClr val="7030A0"/>
                </a:solidFill>
                <a:highlight>
                  <a:srgbClr val="FF00FF"/>
                </a:highlight>
                <a:latin typeface="Times New Roman" panose="02020603050405020304" pitchFamily="18" charset="0"/>
                <a:cs typeface="Times New Roman" panose="02020603050405020304" pitchFamily="18" charset="0"/>
              </a:rPr>
            </a:br>
            <a:endParaRPr lang="fr-FR" sz="2800" dirty="0">
              <a:solidFill>
                <a:srgbClr val="7030A0"/>
              </a:solidFill>
            </a:endParaRPr>
          </a:p>
        </p:txBody>
      </p:sp>
      <p:sp>
        <p:nvSpPr>
          <p:cNvPr id="3" name="Espace réservé du contenu 2">
            <a:extLst>
              <a:ext uri="{FF2B5EF4-FFF2-40B4-BE49-F238E27FC236}">
                <a16:creationId xmlns:a16="http://schemas.microsoft.com/office/drawing/2014/main" id="{A21E4CB2-8F44-094A-9C7B-51466F7B11E9}"/>
              </a:ext>
            </a:extLst>
          </p:cNvPr>
          <p:cNvSpPr>
            <a:spLocks noGrp="1"/>
          </p:cNvSpPr>
          <p:nvPr>
            <p:ph idx="1"/>
          </p:nvPr>
        </p:nvSpPr>
        <p:spPr>
          <a:xfrm>
            <a:off x="446048" y="2029521"/>
            <a:ext cx="11745951" cy="4588991"/>
          </a:xfrm>
        </p:spPr>
        <p:txBody>
          <a:bodyPr>
            <a:normAutofit fontScale="77500" lnSpcReduction="20000"/>
          </a:bodyPr>
          <a:lstStyle/>
          <a:p>
            <a:pPr marL="0" indent="0" algn="ctr">
              <a:buNone/>
            </a:pPr>
            <a:endParaRPr lang="fr-FR" b="1" dirty="0">
              <a:solidFill>
                <a:srgbClr val="7030A0"/>
              </a:solidFill>
              <a:latin typeface="Times New Roman" panose="02020603050405020304" pitchFamily="18" charset="0"/>
              <a:cs typeface="Times New Roman" panose="02020603050405020304" pitchFamily="18" charset="0"/>
            </a:endParaRPr>
          </a:p>
          <a:p>
            <a:pPr marL="0" indent="0" algn="ctr">
              <a:buNone/>
            </a:pPr>
            <a:endParaRPr lang="fr-FR" b="1" dirty="0">
              <a:solidFill>
                <a:srgbClr val="7030A0"/>
              </a:solidFill>
              <a:latin typeface="Times New Roman" panose="02020603050405020304" pitchFamily="18" charset="0"/>
              <a:cs typeface="Times New Roman" panose="02020603050405020304" pitchFamily="18" charset="0"/>
            </a:endParaRPr>
          </a:p>
          <a:p>
            <a:pPr marL="0" indent="0" algn="ctr">
              <a:buNone/>
            </a:pPr>
            <a:endParaRPr lang="fr-FR" b="1" dirty="0">
              <a:solidFill>
                <a:srgbClr val="7030A0"/>
              </a:solidFill>
              <a:latin typeface="Times New Roman" panose="02020603050405020304" pitchFamily="18" charset="0"/>
              <a:cs typeface="Times New Roman" panose="02020603050405020304" pitchFamily="18" charset="0"/>
            </a:endParaRPr>
          </a:p>
          <a:p>
            <a:pPr marL="0" indent="0" algn="ctr">
              <a:buNone/>
            </a:pPr>
            <a:r>
              <a:rPr lang="fr-FR" sz="3900" b="1" dirty="0">
                <a:solidFill>
                  <a:srgbClr val="FF0000"/>
                </a:solidFill>
                <a:latin typeface="Times New Roman" panose="02020603050405020304" pitchFamily="18" charset="0"/>
                <a:cs typeface="Times New Roman" panose="02020603050405020304" pitchFamily="18" charset="0"/>
              </a:rPr>
              <a:t>Le lycée Arthur Rimbaud prépare, uniquement, le Bac Pro </a:t>
            </a:r>
            <a:r>
              <a:rPr lang="fr-FR" sz="3900" b="1" dirty="0" err="1">
                <a:solidFill>
                  <a:srgbClr val="FF0000"/>
                </a:solidFill>
                <a:latin typeface="Times New Roman" panose="02020603050405020304" pitchFamily="18" charset="0"/>
                <a:cs typeface="Times New Roman" panose="02020603050405020304" pitchFamily="18" charset="0"/>
              </a:rPr>
              <a:t>AGOrA</a:t>
            </a:r>
            <a:endParaRPr lang="fr-FR" sz="3900" b="1" dirty="0">
              <a:solidFill>
                <a:srgbClr val="FF0000"/>
              </a:solidFill>
              <a:latin typeface="Times New Roman" panose="02020603050405020304" pitchFamily="18" charset="0"/>
              <a:cs typeface="Times New Roman" panose="02020603050405020304" pitchFamily="18" charset="0"/>
            </a:endParaRPr>
          </a:p>
          <a:p>
            <a:pPr marL="0" indent="0" algn="ctr">
              <a:buNone/>
            </a:pPr>
            <a:br>
              <a:rPr lang="fr-FR" sz="3900" b="1" dirty="0">
                <a:solidFill>
                  <a:srgbClr val="FF0000"/>
                </a:solidFill>
                <a:latin typeface="Times New Roman" panose="02020603050405020304" pitchFamily="18" charset="0"/>
                <a:cs typeface="Times New Roman" panose="02020603050405020304" pitchFamily="18" charset="0"/>
              </a:rPr>
            </a:br>
            <a:br>
              <a:rPr lang="fr-FR" sz="3900" b="1" dirty="0">
                <a:solidFill>
                  <a:srgbClr val="FF0000"/>
                </a:solidFill>
                <a:latin typeface="Times New Roman" panose="02020603050405020304" pitchFamily="18" charset="0"/>
                <a:cs typeface="Times New Roman" panose="02020603050405020304" pitchFamily="18" charset="0"/>
              </a:rPr>
            </a:br>
            <a:endParaRPr lang="fr-FR" sz="3900" b="1" dirty="0">
              <a:solidFill>
                <a:srgbClr val="FF0000"/>
              </a:solidFill>
              <a:latin typeface="Times New Roman" panose="02020603050405020304" pitchFamily="18" charset="0"/>
              <a:cs typeface="Times New Roman" panose="02020603050405020304" pitchFamily="18" charset="0"/>
            </a:endParaRPr>
          </a:p>
          <a:p>
            <a:pPr marL="0" indent="0" algn="ctr">
              <a:buNone/>
            </a:pPr>
            <a:endParaRPr lang="fr-FR" sz="2400" b="1" dirty="0">
              <a:latin typeface="Times New Roman" panose="02020603050405020304" pitchFamily="18" charset="0"/>
              <a:cs typeface="Times New Roman" panose="02020603050405020304" pitchFamily="18" charset="0"/>
            </a:endParaRPr>
          </a:p>
          <a:p>
            <a:pPr marL="0" indent="0" algn="ctr">
              <a:buNone/>
            </a:pPr>
            <a:br>
              <a:rPr lang="fr-FR" sz="2400" b="1" dirty="0">
                <a:solidFill>
                  <a:srgbClr val="C414C2"/>
                </a:solidFill>
                <a:latin typeface="Times New Roman" panose="02020603050405020304" pitchFamily="18" charset="0"/>
                <a:cs typeface="Times New Roman" panose="02020603050405020304" pitchFamily="18" charset="0"/>
              </a:rPr>
            </a:br>
            <a:br>
              <a:rPr lang="fr-FR" sz="2400" dirty="0">
                <a:latin typeface="Times New Roman" panose="02020603050405020304" pitchFamily="18" charset="0"/>
                <a:cs typeface="Times New Roman" panose="02020603050405020304" pitchFamily="18" charset="0"/>
              </a:rPr>
            </a:br>
            <a:endParaRPr lang="fr-FR" sz="2400" dirty="0">
              <a:latin typeface="Times New Roman" panose="02020603050405020304" pitchFamily="18" charset="0"/>
              <a:cs typeface="Times New Roman" panose="02020603050405020304" pitchFamily="18" charset="0"/>
            </a:endParaRPr>
          </a:p>
          <a:p>
            <a:pPr marL="0" indent="0">
              <a:buNone/>
            </a:pPr>
            <a:br>
              <a:rPr lang="fr-FR" sz="2400" dirty="0">
                <a:latin typeface="Times New Roman" panose="02020603050405020304" pitchFamily="18" charset="0"/>
                <a:cs typeface="Times New Roman" panose="02020603050405020304" pitchFamily="18" charset="0"/>
              </a:rPr>
            </a:br>
            <a:endParaRPr lang="fr-FR" sz="2400" dirty="0"/>
          </a:p>
        </p:txBody>
      </p:sp>
      <p:pic>
        <p:nvPicPr>
          <p:cNvPr id="4" name="Espace réservé du contenu 8" descr="Une image contenant texte&#10;&#10;Description générée automatiquement">
            <a:extLst>
              <a:ext uri="{FF2B5EF4-FFF2-40B4-BE49-F238E27FC236}">
                <a16:creationId xmlns:a16="http://schemas.microsoft.com/office/drawing/2014/main" id="{8306026C-8002-F44F-A8D1-C07C6478937F}"/>
              </a:ext>
            </a:extLst>
          </p:cNvPr>
          <p:cNvPicPr>
            <a:picLocks noChangeAspect="1"/>
          </p:cNvPicPr>
          <p:nvPr/>
        </p:nvPicPr>
        <p:blipFill>
          <a:blip r:embed="rId2"/>
          <a:stretch>
            <a:fillRect/>
          </a:stretch>
        </p:blipFill>
        <p:spPr>
          <a:xfrm>
            <a:off x="3289271" y="4437512"/>
            <a:ext cx="2490243" cy="1099794"/>
          </a:xfrm>
          <a:prstGeom prst="rect">
            <a:avLst/>
          </a:prstGeom>
        </p:spPr>
      </p:pic>
      <p:sp>
        <p:nvSpPr>
          <p:cNvPr id="5" name="Cadre 4">
            <a:extLst>
              <a:ext uri="{FF2B5EF4-FFF2-40B4-BE49-F238E27FC236}">
                <a16:creationId xmlns:a16="http://schemas.microsoft.com/office/drawing/2014/main" id="{0E93331C-1F0A-784D-89A7-03949397828B}"/>
              </a:ext>
            </a:extLst>
          </p:cNvPr>
          <p:cNvSpPr/>
          <p:nvPr/>
        </p:nvSpPr>
        <p:spPr>
          <a:xfrm>
            <a:off x="1628078" y="239488"/>
            <a:ext cx="9456234" cy="2324218"/>
          </a:xfrm>
          <a:prstGeom prst="frame">
            <a:avLst>
              <a:gd name="adj1" fmla="val 3864"/>
            </a:avLst>
          </a:prstGeom>
          <a:solidFill>
            <a:srgbClr val="7030A0"/>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7" name="Image 6">
            <a:extLst>
              <a:ext uri="{FF2B5EF4-FFF2-40B4-BE49-F238E27FC236}">
                <a16:creationId xmlns:a16="http://schemas.microsoft.com/office/drawing/2014/main" id="{86A2BECC-E62A-2442-B46B-B33E5A575940}"/>
              </a:ext>
            </a:extLst>
          </p:cNvPr>
          <p:cNvPicPr>
            <a:picLocks noChangeAspect="1"/>
          </p:cNvPicPr>
          <p:nvPr/>
        </p:nvPicPr>
        <p:blipFill>
          <a:blip r:embed="rId3"/>
          <a:stretch>
            <a:fillRect/>
          </a:stretch>
        </p:blipFill>
        <p:spPr>
          <a:xfrm>
            <a:off x="6906123" y="3973525"/>
            <a:ext cx="2390080" cy="2390080"/>
          </a:xfrm>
          <a:prstGeom prst="rect">
            <a:avLst/>
          </a:prstGeom>
        </p:spPr>
      </p:pic>
    </p:spTree>
    <p:extLst>
      <p:ext uri="{BB962C8B-B14F-4D97-AF65-F5344CB8AC3E}">
        <p14:creationId xmlns:p14="http://schemas.microsoft.com/office/powerpoint/2010/main" val="240741765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p:cTn id="1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strVal val="#ppt_w*0.70"/>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p:cTn id="25"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4">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36">
            <a:extLst>
              <a:ext uri="{FF2B5EF4-FFF2-40B4-BE49-F238E27FC236}">
                <a16:creationId xmlns:a16="http://schemas.microsoft.com/office/drawing/2014/main" id="{8B068B58-6F94-4AFF-A8A7-18573884D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Picture 38">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47" name="Rectangle 40">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BE5B028C-7535-45E5-9D2C-32C50D0E0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2" name="Titre 1">
            <a:extLst>
              <a:ext uri="{FF2B5EF4-FFF2-40B4-BE49-F238E27FC236}">
                <a16:creationId xmlns:a16="http://schemas.microsoft.com/office/drawing/2014/main" id="{31A5DA9C-50EA-434B-8474-8E89760D0B85}"/>
              </a:ext>
            </a:extLst>
          </p:cNvPr>
          <p:cNvSpPr>
            <a:spLocks noGrp="1"/>
          </p:cNvSpPr>
          <p:nvPr>
            <p:ph type="title"/>
          </p:nvPr>
        </p:nvSpPr>
        <p:spPr>
          <a:xfrm>
            <a:off x="518490" y="729174"/>
            <a:ext cx="6057251" cy="2524389"/>
          </a:xfrm>
        </p:spPr>
        <p:txBody>
          <a:bodyPr anchor="b">
            <a:normAutofit fontScale="90000"/>
          </a:bodyPr>
          <a:lstStyle/>
          <a:p>
            <a:pPr algn="ctr"/>
            <a:br>
              <a:rPr lang="fr-FR" sz="3100" b="1" dirty="0">
                <a:solidFill>
                  <a:srgbClr val="7030A0"/>
                </a:solidFill>
                <a:latin typeface="Times New Roman" panose="02020603050405020304" pitchFamily="18" charset="0"/>
                <a:cs typeface="Times New Roman" panose="02020603050405020304" pitchFamily="18" charset="0"/>
              </a:rPr>
            </a:br>
            <a:br>
              <a:rPr lang="fr-FR" sz="3100" b="1" dirty="0">
                <a:solidFill>
                  <a:srgbClr val="7030A0"/>
                </a:solidFill>
                <a:latin typeface="Times New Roman" panose="02020603050405020304" pitchFamily="18" charset="0"/>
                <a:cs typeface="Times New Roman" panose="02020603050405020304" pitchFamily="18" charset="0"/>
              </a:rPr>
            </a:br>
            <a:br>
              <a:rPr lang="fr-FR" sz="3100" b="1" dirty="0">
                <a:solidFill>
                  <a:srgbClr val="7030A0"/>
                </a:solidFill>
                <a:latin typeface="Times New Roman" panose="02020603050405020304" pitchFamily="18" charset="0"/>
                <a:cs typeface="Times New Roman" panose="02020603050405020304" pitchFamily="18" charset="0"/>
              </a:rPr>
            </a:br>
            <a:br>
              <a:rPr lang="fr-FR" sz="3100" b="1" dirty="0">
                <a:solidFill>
                  <a:srgbClr val="7030A0"/>
                </a:solidFill>
                <a:latin typeface="Times New Roman" panose="02020603050405020304" pitchFamily="18" charset="0"/>
                <a:cs typeface="Times New Roman" panose="02020603050405020304" pitchFamily="18" charset="0"/>
              </a:rPr>
            </a:br>
            <a:br>
              <a:rPr lang="fr-FR" sz="3100" b="1" dirty="0">
                <a:solidFill>
                  <a:srgbClr val="7030A0"/>
                </a:solidFill>
                <a:latin typeface="Times New Roman" panose="02020603050405020304" pitchFamily="18" charset="0"/>
                <a:cs typeface="Times New Roman" panose="02020603050405020304" pitchFamily="18" charset="0"/>
              </a:rPr>
            </a:br>
            <a:br>
              <a:rPr lang="fr-FR" sz="3100" b="1" dirty="0">
                <a:solidFill>
                  <a:srgbClr val="7030A0"/>
                </a:solidFill>
                <a:latin typeface="Times New Roman" panose="02020603050405020304" pitchFamily="18" charset="0"/>
                <a:cs typeface="Times New Roman" panose="02020603050405020304" pitchFamily="18" charset="0"/>
              </a:rPr>
            </a:br>
            <a:br>
              <a:rPr lang="fr-FR" sz="3100" b="1" dirty="0">
                <a:solidFill>
                  <a:srgbClr val="7030A0"/>
                </a:solidFill>
                <a:latin typeface="Times New Roman" panose="02020603050405020304" pitchFamily="18" charset="0"/>
                <a:cs typeface="Times New Roman" panose="02020603050405020304" pitchFamily="18" charset="0"/>
              </a:rPr>
            </a:br>
            <a:br>
              <a:rPr lang="fr-FR" sz="3100" b="1" dirty="0">
                <a:solidFill>
                  <a:srgbClr val="7030A0"/>
                </a:solidFill>
                <a:latin typeface="Times New Roman" panose="02020603050405020304" pitchFamily="18" charset="0"/>
                <a:cs typeface="Times New Roman" panose="02020603050405020304" pitchFamily="18" charset="0"/>
              </a:rPr>
            </a:br>
            <a:br>
              <a:rPr lang="fr-FR" sz="3100" b="1" dirty="0">
                <a:solidFill>
                  <a:srgbClr val="7030A0"/>
                </a:solidFill>
                <a:latin typeface="Times New Roman" panose="02020603050405020304" pitchFamily="18" charset="0"/>
                <a:cs typeface="Times New Roman" panose="02020603050405020304" pitchFamily="18" charset="0"/>
              </a:rPr>
            </a:br>
            <a:br>
              <a:rPr lang="fr-FR" sz="3100" b="1" dirty="0">
                <a:solidFill>
                  <a:srgbClr val="7030A0"/>
                </a:solidFill>
                <a:latin typeface="Times New Roman" panose="02020603050405020304" pitchFamily="18" charset="0"/>
                <a:cs typeface="Times New Roman" panose="02020603050405020304" pitchFamily="18" charset="0"/>
              </a:rPr>
            </a:br>
            <a:r>
              <a:rPr lang="fr-FR" sz="3100" b="1" dirty="0">
                <a:solidFill>
                  <a:srgbClr val="7030A0"/>
                </a:solidFill>
                <a:latin typeface="Times New Roman" panose="02020603050405020304" pitchFamily="18" charset="0"/>
                <a:cs typeface="Times New Roman" panose="02020603050405020304" pitchFamily="18" charset="0"/>
              </a:rPr>
              <a:t>BACCALAURÉAT PROFESSIONNEL</a:t>
            </a:r>
            <a:br>
              <a:rPr lang="fr-FR" sz="3100" b="1" dirty="0">
                <a:solidFill>
                  <a:srgbClr val="7030A0"/>
                </a:solidFill>
                <a:latin typeface="Times New Roman" panose="02020603050405020304" pitchFamily="18" charset="0"/>
                <a:cs typeface="Times New Roman" panose="02020603050405020304" pitchFamily="18" charset="0"/>
              </a:rPr>
            </a:br>
            <a:r>
              <a:rPr lang="fr-FR" sz="3100" b="1" dirty="0" err="1">
                <a:solidFill>
                  <a:srgbClr val="FF0000"/>
                </a:solidFill>
                <a:latin typeface="Times New Roman" panose="02020603050405020304" pitchFamily="18" charset="0"/>
                <a:cs typeface="Times New Roman" panose="02020603050405020304" pitchFamily="18" charset="0"/>
              </a:rPr>
              <a:t>AGOrA</a:t>
            </a:r>
            <a:r>
              <a:rPr lang="fr-FR" sz="3100" b="1" dirty="0">
                <a:solidFill>
                  <a:srgbClr val="FF0000"/>
                </a:solidFill>
                <a:latin typeface="Times New Roman" panose="02020603050405020304" pitchFamily="18" charset="0"/>
                <a:cs typeface="Times New Roman" panose="02020603050405020304" pitchFamily="18" charset="0"/>
              </a:rPr>
              <a:t> </a:t>
            </a:r>
            <a:br>
              <a:rPr lang="fr-FR" sz="2400" b="1" dirty="0">
                <a:solidFill>
                  <a:srgbClr val="FF0000"/>
                </a:solidFill>
                <a:latin typeface="Times New Roman" panose="02020603050405020304" pitchFamily="18" charset="0"/>
                <a:cs typeface="Times New Roman" panose="02020603050405020304" pitchFamily="18" charset="0"/>
              </a:rPr>
            </a:br>
            <a:br>
              <a:rPr lang="fr-FR" sz="2400" b="1" dirty="0">
                <a:solidFill>
                  <a:srgbClr val="FF0000"/>
                </a:solidFill>
                <a:latin typeface="Times New Roman" panose="02020603050405020304" pitchFamily="18" charset="0"/>
                <a:cs typeface="Times New Roman" panose="02020603050405020304" pitchFamily="18" charset="0"/>
              </a:rPr>
            </a:br>
            <a:r>
              <a:rPr lang="fr-FR" sz="2700" b="1" dirty="0">
                <a:solidFill>
                  <a:srgbClr val="FF0000"/>
                </a:solidFill>
                <a:latin typeface="Times New Roman" panose="02020603050405020304" pitchFamily="18" charset="0"/>
                <a:cs typeface="Times New Roman" panose="02020603050405020304" pitchFamily="18" charset="0"/>
              </a:rPr>
              <a:t>A</a:t>
            </a:r>
            <a:r>
              <a:rPr lang="fr-FR" sz="2700" b="1" dirty="0">
                <a:latin typeface="Times New Roman" panose="02020603050405020304" pitchFamily="18" charset="0"/>
                <a:cs typeface="Times New Roman" panose="02020603050405020304" pitchFamily="18" charset="0"/>
              </a:rPr>
              <a:t>ssistance à la </a:t>
            </a:r>
            <a:r>
              <a:rPr lang="fr-FR" sz="2700" b="1" dirty="0">
                <a:solidFill>
                  <a:srgbClr val="FF0000"/>
                </a:solidFill>
                <a:latin typeface="Times New Roman" panose="02020603050405020304" pitchFamily="18" charset="0"/>
                <a:cs typeface="Times New Roman" panose="02020603050405020304" pitchFamily="18" charset="0"/>
              </a:rPr>
              <a:t>G</a:t>
            </a:r>
            <a:r>
              <a:rPr lang="fr-FR" sz="2700" b="1" dirty="0">
                <a:latin typeface="Times New Roman" panose="02020603050405020304" pitchFamily="18" charset="0"/>
                <a:cs typeface="Times New Roman" panose="02020603050405020304" pitchFamily="18" charset="0"/>
              </a:rPr>
              <a:t>estion</a:t>
            </a:r>
            <a:br>
              <a:rPr lang="fr-FR" sz="2700" b="1" dirty="0">
                <a:solidFill>
                  <a:srgbClr val="FF0000"/>
                </a:solidFill>
                <a:latin typeface="Times New Roman" panose="02020603050405020304" pitchFamily="18" charset="0"/>
                <a:cs typeface="Times New Roman" panose="02020603050405020304" pitchFamily="18" charset="0"/>
              </a:rPr>
            </a:br>
            <a:r>
              <a:rPr lang="fr-FR" sz="2700" b="1" dirty="0">
                <a:latin typeface="Times New Roman" panose="02020603050405020304" pitchFamily="18" charset="0"/>
                <a:cs typeface="Times New Roman" panose="02020603050405020304" pitchFamily="18" charset="0"/>
              </a:rPr>
              <a:t>des </a:t>
            </a:r>
            <a:r>
              <a:rPr lang="fr-FR" sz="2700" b="1" dirty="0">
                <a:solidFill>
                  <a:srgbClr val="FF0000"/>
                </a:solidFill>
                <a:latin typeface="Times New Roman" panose="02020603050405020304" pitchFamily="18" charset="0"/>
                <a:cs typeface="Times New Roman" panose="02020603050405020304" pitchFamily="18" charset="0"/>
              </a:rPr>
              <a:t>Or</a:t>
            </a:r>
            <a:r>
              <a:rPr lang="fr-FR" sz="2700" b="1" dirty="0">
                <a:latin typeface="Times New Roman" panose="02020603050405020304" pitchFamily="18" charset="0"/>
                <a:cs typeface="Times New Roman" panose="02020603050405020304" pitchFamily="18" charset="0"/>
              </a:rPr>
              <a:t>ganisations</a:t>
            </a:r>
            <a:r>
              <a:rPr lang="fr-FR" sz="2700" b="1" dirty="0">
                <a:solidFill>
                  <a:srgbClr val="FF0000"/>
                </a:solidFill>
                <a:latin typeface="Times New Roman" panose="02020603050405020304" pitchFamily="18" charset="0"/>
                <a:cs typeface="Times New Roman" panose="02020603050405020304" pitchFamily="18" charset="0"/>
              </a:rPr>
              <a:t> </a:t>
            </a:r>
            <a:r>
              <a:rPr lang="fr-FR" sz="2700" b="1" dirty="0">
                <a:latin typeface="Times New Roman" panose="02020603050405020304" pitchFamily="18" charset="0"/>
                <a:cs typeface="Times New Roman" panose="02020603050405020304" pitchFamily="18" charset="0"/>
              </a:rPr>
              <a:t>et de leurs </a:t>
            </a:r>
            <a:r>
              <a:rPr lang="fr-FR" sz="2700" b="1" dirty="0" err="1">
                <a:solidFill>
                  <a:srgbClr val="FF0000"/>
                </a:solidFill>
                <a:latin typeface="Times New Roman" panose="02020603050405020304" pitchFamily="18" charset="0"/>
                <a:cs typeface="Times New Roman" panose="02020603050405020304" pitchFamily="18" charset="0"/>
              </a:rPr>
              <a:t>A</a:t>
            </a:r>
            <a:r>
              <a:rPr lang="fr-FR" sz="2700" b="1" dirty="0" err="1">
                <a:latin typeface="Times New Roman" panose="02020603050405020304" pitchFamily="18" charset="0"/>
                <a:cs typeface="Times New Roman" panose="02020603050405020304" pitchFamily="18" charset="0"/>
              </a:rPr>
              <a:t>ctivités</a:t>
            </a:r>
            <a:r>
              <a:rPr lang="fr-FR" sz="2700" b="1" dirty="0">
                <a:solidFill>
                  <a:srgbClr val="FF0000"/>
                </a:solidFill>
                <a:latin typeface="Times New Roman" panose="02020603050405020304" pitchFamily="18" charset="0"/>
                <a:cs typeface="Times New Roman" panose="02020603050405020304" pitchFamily="18" charset="0"/>
              </a:rPr>
              <a:t> </a:t>
            </a:r>
            <a:br>
              <a:rPr lang="fr-FR" sz="2300" b="1" dirty="0"/>
            </a:br>
            <a:endParaRPr lang="fr-FR" sz="2300" b="1" dirty="0"/>
          </a:p>
        </p:txBody>
      </p:sp>
      <p:sp>
        <p:nvSpPr>
          <p:cNvPr id="3" name="Espace réservé du contenu 2">
            <a:extLst>
              <a:ext uri="{FF2B5EF4-FFF2-40B4-BE49-F238E27FC236}">
                <a16:creationId xmlns:a16="http://schemas.microsoft.com/office/drawing/2014/main" id="{30853BC0-EE00-D144-9A29-299C5C09A5FF}"/>
              </a:ext>
            </a:extLst>
          </p:cNvPr>
          <p:cNvSpPr>
            <a:spLocks noGrp="1"/>
          </p:cNvSpPr>
          <p:nvPr>
            <p:ph idx="1"/>
          </p:nvPr>
        </p:nvSpPr>
        <p:spPr>
          <a:xfrm>
            <a:off x="538542" y="3253563"/>
            <a:ext cx="6300759" cy="2653574"/>
          </a:xfrm>
        </p:spPr>
        <p:txBody>
          <a:bodyPr>
            <a:normAutofit/>
          </a:bodyPr>
          <a:lstStyle/>
          <a:p>
            <a:pPr>
              <a:lnSpc>
                <a:spcPct val="100000"/>
              </a:lnSpc>
              <a:spcBef>
                <a:spcPts val="0"/>
              </a:spcBef>
              <a:buFont typeface="Wingdings" pitchFamily="2" charset="2"/>
              <a:buChar char="ü"/>
            </a:pPr>
            <a:r>
              <a:rPr lang="fr-FR" sz="2000" b="1" dirty="0">
                <a:solidFill>
                  <a:srgbClr val="C414C2"/>
                </a:solidFill>
                <a:latin typeface="Times New Roman" panose="02020603050405020304" pitchFamily="18" charset="0"/>
                <a:cs typeface="Times New Roman" panose="02020603050405020304" pitchFamily="18" charset="0"/>
              </a:rPr>
              <a:t>Nouveau Bac Professionnel </a:t>
            </a:r>
          </a:p>
          <a:p>
            <a:pPr marL="0" indent="0">
              <a:lnSpc>
                <a:spcPct val="100000"/>
              </a:lnSpc>
              <a:spcBef>
                <a:spcPts val="0"/>
              </a:spcBef>
              <a:buNone/>
            </a:pPr>
            <a:r>
              <a:rPr lang="fr-FR" sz="2000" b="1" dirty="0">
                <a:solidFill>
                  <a:srgbClr val="C414C2"/>
                </a:solidFill>
                <a:latin typeface="Times New Roman" panose="02020603050405020304" pitchFamily="18" charset="0"/>
                <a:cs typeface="Times New Roman" panose="02020603050405020304" pitchFamily="18" charset="0"/>
              </a:rPr>
              <a:t>    = rénovation du bac pro gestion administration (GA)</a:t>
            </a:r>
          </a:p>
          <a:p>
            <a:pPr marL="0" indent="0">
              <a:lnSpc>
                <a:spcPct val="100000"/>
              </a:lnSpc>
              <a:spcBef>
                <a:spcPts val="0"/>
              </a:spcBef>
              <a:buNone/>
            </a:pPr>
            <a:r>
              <a:rPr lang="fr-FR" sz="2000" b="1" dirty="0">
                <a:solidFill>
                  <a:srgbClr val="C414C2"/>
                </a:solidFill>
                <a:latin typeface="Times New Roman" panose="02020603050405020304" pitchFamily="18" charset="0"/>
                <a:cs typeface="Times New Roman" panose="02020603050405020304" pitchFamily="18" charset="0"/>
              </a:rPr>
              <a:t>         1</a:t>
            </a:r>
            <a:r>
              <a:rPr lang="fr-FR" sz="2000" b="1" baseline="30000" dirty="0">
                <a:solidFill>
                  <a:srgbClr val="C414C2"/>
                </a:solidFill>
                <a:latin typeface="Times New Roman" panose="02020603050405020304" pitchFamily="18" charset="0"/>
                <a:cs typeface="Times New Roman" panose="02020603050405020304" pitchFamily="18" charset="0"/>
              </a:rPr>
              <a:t>ère</a:t>
            </a:r>
            <a:r>
              <a:rPr lang="fr-FR" sz="2000" b="1" dirty="0">
                <a:solidFill>
                  <a:srgbClr val="C414C2"/>
                </a:solidFill>
                <a:latin typeface="Times New Roman" panose="02020603050405020304" pitchFamily="18" charset="0"/>
                <a:cs typeface="Times New Roman" panose="02020603050405020304" pitchFamily="18" charset="0"/>
              </a:rPr>
              <a:t>  session en 2023</a:t>
            </a:r>
          </a:p>
          <a:p>
            <a:pPr marL="0" indent="0">
              <a:buNone/>
            </a:pPr>
            <a:endParaRPr lang="fr-FR" sz="2000" b="1" dirty="0">
              <a:latin typeface="Times New Roman" panose="02020603050405020304" pitchFamily="18" charset="0"/>
              <a:cs typeface="Times New Roman" panose="02020603050405020304" pitchFamily="18" charset="0"/>
            </a:endParaRPr>
          </a:p>
          <a:p>
            <a:pPr>
              <a:buFont typeface="Wingdings" pitchFamily="2" charset="2"/>
              <a:buChar char="ü"/>
            </a:pPr>
            <a:r>
              <a:rPr lang="fr-FR" sz="2000" b="1" dirty="0">
                <a:latin typeface="Times New Roman" panose="02020603050405020304" pitchFamily="18" charset="0"/>
                <a:cs typeface="Times New Roman" panose="02020603050405020304" pitchFamily="18" charset="0"/>
              </a:rPr>
              <a:t> </a:t>
            </a:r>
            <a:r>
              <a:rPr lang="fr-FR" sz="2000" b="1" dirty="0">
                <a:solidFill>
                  <a:schemeClr val="accent6">
                    <a:lumMod val="50000"/>
                  </a:schemeClr>
                </a:solidFill>
                <a:latin typeface="Times New Roman" panose="02020603050405020304" pitchFamily="18" charset="0"/>
                <a:cs typeface="Times New Roman" panose="02020603050405020304" pitchFamily="18" charset="0"/>
              </a:rPr>
              <a:t>Après une 2</a:t>
            </a:r>
            <a:r>
              <a:rPr lang="fr-FR" sz="2000" b="1" baseline="30000" dirty="0">
                <a:solidFill>
                  <a:schemeClr val="accent6">
                    <a:lumMod val="50000"/>
                  </a:schemeClr>
                </a:solidFill>
                <a:latin typeface="Times New Roman" panose="02020603050405020304" pitchFamily="18" charset="0"/>
                <a:cs typeface="Times New Roman" panose="02020603050405020304" pitchFamily="18" charset="0"/>
              </a:rPr>
              <a:t>nde</a:t>
            </a:r>
            <a:r>
              <a:rPr lang="fr-FR" sz="2000" b="1" dirty="0">
                <a:solidFill>
                  <a:schemeClr val="accent6">
                    <a:lumMod val="50000"/>
                  </a:schemeClr>
                </a:solidFill>
                <a:latin typeface="Times New Roman" panose="02020603050405020304" pitchFamily="18" charset="0"/>
                <a:cs typeface="Times New Roman" panose="02020603050405020304" pitchFamily="18" charset="0"/>
              </a:rPr>
              <a:t> Gestion Administrative, </a:t>
            </a:r>
          </a:p>
          <a:p>
            <a:pPr marL="0" indent="0">
              <a:buNone/>
            </a:pPr>
            <a:r>
              <a:rPr lang="fr-FR" sz="2000" b="1" dirty="0">
                <a:solidFill>
                  <a:schemeClr val="accent6">
                    <a:lumMod val="50000"/>
                  </a:schemeClr>
                </a:solidFill>
                <a:latin typeface="Times New Roman" panose="02020603050405020304" pitchFamily="18" charset="0"/>
                <a:cs typeface="Times New Roman" panose="02020603050405020304" pitchFamily="18" charset="0"/>
              </a:rPr>
              <a:t>     du Transport et de la Logistique (GATL)</a:t>
            </a:r>
          </a:p>
        </p:txBody>
      </p:sp>
      <p:pic>
        <p:nvPicPr>
          <p:cNvPr id="5" name="Image 4">
            <a:extLst>
              <a:ext uri="{FF2B5EF4-FFF2-40B4-BE49-F238E27FC236}">
                <a16:creationId xmlns:a16="http://schemas.microsoft.com/office/drawing/2014/main" id="{13D17652-08B8-EC42-9E14-2A8A5571FCA9}"/>
              </a:ext>
            </a:extLst>
          </p:cNvPr>
          <p:cNvPicPr>
            <a:picLocks noChangeAspect="1"/>
          </p:cNvPicPr>
          <p:nvPr/>
        </p:nvPicPr>
        <p:blipFill>
          <a:blip r:embed="rId3"/>
          <a:stretch>
            <a:fillRect/>
          </a:stretch>
        </p:blipFill>
        <p:spPr>
          <a:xfrm>
            <a:off x="6575740" y="950862"/>
            <a:ext cx="4521200" cy="4827089"/>
          </a:xfrm>
          <a:prstGeom prst="rect">
            <a:avLst/>
          </a:prstGeom>
        </p:spPr>
      </p:pic>
      <p:sp>
        <p:nvSpPr>
          <p:cNvPr id="4" name="Rectangle 3">
            <a:extLst>
              <a:ext uri="{FF2B5EF4-FFF2-40B4-BE49-F238E27FC236}">
                <a16:creationId xmlns:a16="http://schemas.microsoft.com/office/drawing/2014/main" id="{73CC2CF2-A605-D948-9CAD-69CB3AC8249E}"/>
              </a:ext>
            </a:extLst>
          </p:cNvPr>
          <p:cNvSpPr/>
          <p:nvPr/>
        </p:nvSpPr>
        <p:spPr>
          <a:xfrm rot="10800000" flipV="1">
            <a:off x="5386389" y="6414845"/>
            <a:ext cx="6251505" cy="369332"/>
          </a:xfrm>
          <a:prstGeom prst="rect">
            <a:avLst/>
          </a:prstGeom>
        </p:spPr>
        <p:txBody>
          <a:bodyPr wrap="square">
            <a:spAutoFit/>
          </a:bodyPr>
          <a:lstStyle/>
          <a:p>
            <a:r>
              <a:rPr lang="fr-FR" b="1" dirty="0">
                <a:solidFill>
                  <a:srgbClr val="C414C2"/>
                </a:solidFill>
                <a:latin typeface="Times New Roman" panose="02020603050405020304" pitchFamily="18" charset="0"/>
                <a:cs typeface="Times New Roman" panose="02020603050405020304" pitchFamily="18" charset="0"/>
              </a:rPr>
              <a:t>Document réalisé par Mme STRAUSS Psy E.N. 2021</a:t>
            </a:r>
          </a:p>
        </p:txBody>
      </p:sp>
    </p:spTree>
    <p:extLst>
      <p:ext uri="{BB962C8B-B14F-4D97-AF65-F5344CB8AC3E}">
        <p14:creationId xmlns:p14="http://schemas.microsoft.com/office/powerpoint/2010/main" val="2760065445"/>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9"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1D7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5F6D05-D6C9-4D4C-A649-39FD8A051724}"/>
              </a:ext>
            </a:extLst>
          </p:cNvPr>
          <p:cNvSpPr/>
          <p:nvPr/>
        </p:nvSpPr>
        <p:spPr>
          <a:xfrm>
            <a:off x="401444" y="1582341"/>
            <a:ext cx="11790556" cy="5693866"/>
          </a:xfrm>
          <a:prstGeom prst="rect">
            <a:avLst/>
          </a:prstGeom>
        </p:spPr>
        <p:txBody>
          <a:bodyPr wrap="square">
            <a:spAutoFit/>
          </a:bodyPr>
          <a:lstStyle/>
          <a:p>
            <a:pPr marL="457200" indent="-457200">
              <a:buFont typeface="Wingdings" pitchFamily="2" charset="2"/>
              <a:buChar char="q"/>
            </a:pPr>
            <a:r>
              <a:rPr lang="fr-FR" sz="2800" b="1" dirty="0">
                <a:latin typeface="Times New Roman" panose="02020603050405020304" pitchFamily="18" charset="0"/>
                <a:cs typeface="Times New Roman" panose="02020603050405020304" pitchFamily="18" charset="0"/>
              </a:rPr>
              <a:t>Tous les élèves de 2</a:t>
            </a:r>
            <a:r>
              <a:rPr lang="fr-FR" sz="2800" b="1" baseline="30000" dirty="0">
                <a:latin typeface="Times New Roman" panose="02020603050405020304" pitchFamily="18" charset="0"/>
                <a:cs typeface="Times New Roman" panose="02020603050405020304" pitchFamily="18" charset="0"/>
              </a:rPr>
              <a:t>nde</a:t>
            </a:r>
            <a:r>
              <a:rPr lang="fr-FR" sz="2800" b="1" dirty="0">
                <a:latin typeface="Times New Roman" panose="02020603050405020304" pitchFamily="18" charset="0"/>
                <a:cs typeface="Times New Roman" panose="02020603050405020304" pitchFamily="18" charset="0"/>
              </a:rPr>
              <a:t> Pro famille de métiers doivent remplir une fiche de recensement pour la poursuite d’études en 1</a:t>
            </a:r>
            <a:r>
              <a:rPr lang="fr-FR" sz="2800" b="1" baseline="30000" dirty="0">
                <a:latin typeface="Times New Roman" panose="02020603050405020304" pitchFamily="18" charset="0"/>
                <a:cs typeface="Times New Roman" panose="02020603050405020304" pitchFamily="18" charset="0"/>
              </a:rPr>
              <a:t>ère</a:t>
            </a:r>
            <a:r>
              <a:rPr lang="fr-FR" sz="2800" b="1" dirty="0">
                <a:latin typeface="Times New Roman" panose="02020603050405020304" pitchFamily="18" charset="0"/>
                <a:cs typeface="Times New Roman" panose="02020603050405020304" pitchFamily="18" charset="0"/>
              </a:rPr>
              <a:t> professionnelle (AFFELNET-Lycée</a:t>
            </a:r>
            <a:r>
              <a:rPr lang="fr-FR" sz="2800" dirty="0">
                <a:latin typeface="Times New Roman" panose="02020603050405020304" pitchFamily="18" charset="0"/>
                <a:cs typeface="Times New Roman" panose="02020603050405020304" pitchFamily="18" charset="0"/>
              </a:rPr>
              <a:t>)</a:t>
            </a:r>
          </a:p>
          <a:p>
            <a:pPr marL="457200" indent="-457200" algn="ctr">
              <a:buFont typeface="Wingdings" pitchFamily="2" charset="2"/>
              <a:buChar char="q"/>
            </a:pPr>
            <a:endParaRPr lang="fr-FR" sz="2800" dirty="0">
              <a:latin typeface="Times New Roman" panose="02020603050405020304" pitchFamily="18" charset="0"/>
              <a:cs typeface="Times New Roman" panose="02020603050405020304" pitchFamily="18" charset="0"/>
            </a:endParaRPr>
          </a:p>
          <a:p>
            <a:pPr marL="457200" indent="-457200">
              <a:buFont typeface="Wingdings" pitchFamily="2" charset="2"/>
              <a:buChar char="q"/>
            </a:pPr>
            <a:r>
              <a:rPr lang="fr-FR" sz="2800" b="1" dirty="0">
                <a:solidFill>
                  <a:srgbClr val="C414C2"/>
                </a:solidFill>
                <a:latin typeface="Times New Roman" panose="02020603050405020304" pitchFamily="18" charset="0"/>
                <a:cs typeface="Times New Roman" panose="02020603050405020304" pitchFamily="18" charset="0"/>
              </a:rPr>
              <a:t>La place en 1</a:t>
            </a:r>
            <a:r>
              <a:rPr lang="fr-FR" sz="2800" b="1" baseline="30000" dirty="0">
                <a:solidFill>
                  <a:srgbClr val="C414C2"/>
                </a:solidFill>
                <a:latin typeface="Times New Roman" panose="02020603050405020304" pitchFamily="18" charset="0"/>
                <a:cs typeface="Times New Roman" panose="02020603050405020304" pitchFamily="18" charset="0"/>
              </a:rPr>
              <a:t>ère</a:t>
            </a:r>
            <a:r>
              <a:rPr lang="fr-FR" sz="2800" b="1" dirty="0">
                <a:solidFill>
                  <a:srgbClr val="C414C2"/>
                </a:solidFill>
                <a:latin typeface="Times New Roman" panose="02020603050405020304" pitchFamily="18" charset="0"/>
                <a:cs typeface="Times New Roman" panose="02020603050405020304" pitchFamily="18" charset="0"/>
              </a:rPr>
              <a:t> Pro est assurée dans l’établissement d’origine mais pas dans un autre lycée même si la spécialité du Bac Pro n’est pas préparée dans le lycée d’origine.</a:t>
            </a:r>
          </a:p>
          <a:p>
            <a:pPr marL="457200" indent="-457200" algn="ctr">
              <a:buFont typeface="Wingdings" pitchFamily="2" charset="2"/>
              <a:buChar char="q"/>
            </a:pPr>
            <a:endParaRPr lang="fr-FR" sz="2800" b="1" dirty="0">
              <a:solidFill>
                <a:srgbClr val="C414C2"/>
              </a:solidFill>
              <a:latin typeface="Times New Roman" panose="02020603050405020304" pitchFamily="18" charset="0"/>
              <a:cs typeface="Times New Roman" panose="02020603050405020304" pitchFamily="18" charset="0"/>
            </a:endParaRPr>
          </a:p>
          <a:p>
            <a:pPr marL="457200" indent="-457200">
              <a:buFont typeface="Wingdings" pitchFamily="2" charset="2"/>
              <a:buChar char="q"/>
            </a:pPr>
            <a:r>
              <a:rPr lang="fr-FR" sz="2800" b="1" dirty="0">
                <a:solidFill>
                  <a:srgbClr val="FF0000"/>
                </a:solidFill>
                <a:latin typeface="Times New Roman" panose="02020603050405020304" pitchFamily="18" charset="0"/>
                <a:cs typeface="Times New Roman" panose="02020603050405020304" pitchFamily="18" charset="0"/>
              </a:rPr>
              <a:t>L’affectation en 1</a:t>
            </a:r>
            <a:r>
              <a:rPr lang="fr-FR" sz="2800" b="1" baseline="30000" dirty="0">
                <a:solidFill>
                  <a:srgbClr val="FF0000"/>
                </a:solidFill>
                <a:latin typeface="Times New Roman" panose="02020603050405020304" pitchFamily="18" charset="0"/>
                <a:cs typeface="Times New Roman" panose="02020603050405020304" pitchFamily="18" charset="0"/>
              </a:rPr>
              <a:t>ère</a:t>
            </a:r>
            <a:r>
              <a:rPr lang="fr-FR" sz="2800" b="1" dirty="0">
                <a:solidFill>
                  <a:srgbClr val="FF0000"/>
                </a:solidFill>
                <a:latin typeface="Times New Roman" panose="02020603050405020304" pitchFamily="18" charset="0"/>
                <a:cs typeface="Times New Roman" panose="02020603050405020304" pitchFamily="18" charset="0"/>
              </a:rPr>
              <a:t> Pro Organisation de transports de marchandises ou en 1ère Pro logistique est soumise à un barème et possible, si places vacantes</a:t>
            </a:r>
            <a:br>
              <a:rPr lang="fr-FR" sz="2800" dirty="0">
                <a:latin typeface="Times New Roman" panose="02020603050405020304" pitchFamily="18" charset="0"/>
                <a:cs typeface="Times New Roman" panose="02020603050405020304" pitchFamily="18" charset="0"/>
              </a:rPr>
            </a:br>
            <a:br>
              <a:rPr lang="fr-FR" sz="2800" dirty="0">
                <a:latin typeface="Times New Roman" panose="02020603050405020304" pitchFamily="18" charset="0"/>
                <a:cs typeface="Times New Roman" panose="02020603050405020304" pitchFamily="18" charset="0"/>
              </a:rPr>
            </a:br>
            <a:endParaRPr lang="fr-FR" sz="2800" dirty="0"/>
          </a:p>
        </p:txBody>
      </p:sp>
      <p:sp>
        <p:nvSpPr>
          <p:cNvPr id="6" name="Rectangle : coins arrondis 5">
            <a:extLst>
              <a:ext uri="{FF2B5EF4-FFF2-40B4-BE49-F238E27FC236}">
                <a16:creationId xmlns:a16="http://schemas.microsoft.com/office/drawing/2014/main" id="{3FFF45F4-A46C-1943-A151-0924C0C60C21}"/>
              </a:ext>
            </a:extLst>
          </p:cNvPr>
          <p:cNvSpPr/>
          <p:nvPr/>
        </p:nvSpPr>
        <p:spPr>
          <a:xfrm>
            <a:off x="1516565" y="0"/>
            <a:ext cx="9300117" cy="1137424"/>
          </a:xfrm>
          <a:prstGeom prst="roundRect">
            <a:avLst>
              <a:gd name="adj" fmla="val 0"/>
            </a:avLst>
          </a:prstGeom>
          <a:solidFill>
            <a:srgbClr val="C414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Times New Roman" panose="02020603050405020304" pitchFamily="18" charset="0"/>
                <a:cs typeface="Times New Roman" panose="02020603050405020304" pitchFamily="18" charset="0"/>
              </a:rPr>
              <a:t>Orientation post-2</a:t>
            </a:r>
            <a:r>
              <a:rPr lang="fr-FR" sz="3600" b="1" baseline="30000" dirty="0">
                <a:latin typeface="Times New Roman" panose="02020603050405020304" pitchFamily="18" charset="0"/>
                <a:cs typeface="Times New Roman" panose="02020603050405020304" pitchFamily="18" charset="0"/>
              </a:rPr>
              <a:t>nde</a:t>
            </a:r>
            <a:r>
              <a:rPr lang="fr-FR" sz="3600" b="1" dirty="0">
                <a:latin typeface="Times New Roman" panose="02020603050405020304" pitchFamily="18" charset="0"/>
                <a:cs typeface="Times New Roman" panose="02020603050405020304" pitchFamily="18" charset="0"/>
              </a:rPr>
              <a:t> famille de métiers</a:t>
            </a:r>
          </a:p>
        </p:txBody>
      </p:sp>
    </p:spTree>
    <p:extLst>
      <p:ext uri="{BB962C8B-B14F-4D97-AF65-F5344CB8AC3E}">
        <p14:creationId xmlns:p14="http://schemas.microsoft.com/office/powerpoint/2010/main" val="2963050415"/>
      </p:ext>
    </p:extLst>
  </p:cSld>
  <p:clrMapOvr>
    <a:masterClrMapping/>
  </p:clrMapOvr>
  <mc:AlternateContent xmlns:mc="http://schemas.openxmlformats.org/markup-compatibility/2006" xmlns:p14="http://schemas.microsoft.com/office/powerpoint/2010/main">
    <mc:Choice Requires="p14">
      <p:transition spd="slow" p14:dur="5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4">
                                            <p:txEl>
                                              <p:pRg st="0" end="0"/>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400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nodeType="afterEffect">
                                  <p:stCondLst>
                                    <p:cond delay="3000"/>
                                  </p:stCondLst>
                                  <p:childTnLst>
                                    <p:set>
                                      <p:cBhvr>
                                        <p:cTn id="15"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9" name="Espace réservé du texte 5">
            <a:extLst>
              <a:ext uri="{FF2B5EF4-FFF2-40B4-BE49-F238E27FC236}">
                <a16:creationId xmlns:a16="http://schemas.microsoft.com/office/drawing/2014/main" id="{EB3F8E5C-146A-4A5B-B7B3-E90397CA923A}"/>
              </a:ext>
            </a:extLst>
          </p:cNvPr>
          <p:cNvSpPr>
            <a:spLocks noGrp="1"/>
          </p:cNvSpPr>
          <p:nvPr>
            <p:ph type="body" sz="quarter" idx="13"/>
          </p:nvPr>
        </p:nvSpPr>
        <p:spPr>
          <a:xfrm>
            <a:off x="245327" y="1070517"/>
            <a:ext cx="11598330" cy="5787483"/>
          </a:xfrm>
        </p:spPr>
        <p:txBody>
          <a:bodyPr>
            <a:noAutofit/>
          </a:bodyPr>
          <a:lstStyle/>
          <a:p>
            <a:pPr algn="just"/>
            <a:r>
              <a:rPr lang="fr-FR" sz="2400" b="1" dirty="0">
                <a:solidFill>
                  <a:srgbClr val="7030A0"/>
                </a:solidFill>
                <a:latin typeface="Times New Roman" panose="02020603050405020304" pitchFamily="18" charset="0"/>
                <a:cs typeface="Times New Roman" panose="02020603050405020304" pitchFamily="18" charset="0"/>
              </a:rPr>
              <a:t> Maîtrise de la langue française tant pour l’expression orale que pour l’expression écrite</a:t>
            </a:r>
          </a:p>
          <a:p>
            <a:pPr marL="0" indent="0" algn="just">
              <a:buNone/>
            </a:pPr>
            <a:endParaRPr lang="fr-FR" sz="2400" b="1" dirty="0">
              <a:solidFill>
                <a:srgbClr val="7030A0"/>
              </a:solidFill>
              <a:latin typeface="Times New Roman" panose="02020603050405020304" pitchFamily="18" charset="0"/>
              <a:cs typeface="Times New Roman" panose="02020603050405020304" pitchFamily="18" charset="0"/>
            </a:endParaRPr>
          </a:p>
          <a:p>
            <a:pPr algn="just"/>
            <a:r>
              <a:rPr lang="fr-FR" sz="2400" b="1" dirty="0">
                <a:solidFill>
                  <a:srgbClr val="00B050"/>
                </a:solidFill>
              </a:rPr>
              <a:t> Une « posture de service et d’assistance » :</a:t>
            </a:r>
          </a:p>
          <a:p>
            <a:pPr lvl="1" algn="just"/>
            <a:r>
              <a:rPr lang="fr-FR" sz="1600" dirty="0"/>
              <a:t>adaptation à la situation professionnelle en tenant compte des interlocuteurs, de la structure et des processus administratifs ;</a:t>
            </a:r>
          </a:p>
          <a:p>
            <a:pPr lvl="1" algn="just"/>
            <a:r>
              <a:rPr lang="fr-FR" sz="1600" dirty="0"/>
              <a:t>respect des consignes et des procédures ;</a:t>
            </a:r>
          </a:p>
          <a:p>
            <a:pPr lvl="1" algn="just"/>
            <a:r>
              <a:rPr lang="fr-FR" sz="1600" dirty="0"/>
              <a:t>rigueur d’organisation ;</a:t>
            </a:r>
          </a:p>
          <a:p>
            <a:pPr lvl="1" algn="just"/>
            <a:r>
              <a:rPr lang="fr-FR" sz="1600" dirty="0"/>
              <a:t>adaptabilité.</a:t>
            </a:r>
          </a:p>
          <a:p>
            <a:pPr marL="457200" lvl="1" indent="0" algn="just">
              <a:buNone/>
            </a:pPr>
            <a:endParaRPr lang="fr-FR" sz="1600" dirty="0"/>
          </a:p>
          <a:p>
            <a:pPr algn="just"/>
            <a:r>
              <a:rPr lang="fr-FR" sz="2400" b="1" dirty="0">
                <a:solidFill>
                  <a:srgbClr val="FF0000"/>
                </a:solidFill>
              </a:rPr>
              <a:t>  Des nouveaux usages dans le domaine du numérique</a:t>
            </a:r>
          </a:p>
          <a:p>
            <a:pPr marL="0" indent="0" algn="just">
              <a:buNone/>
            </a:pPr>
            <a:endParaRPr lang="fr-FR" sz="2400" b="1" dirty="0">
              <a:solidFill>
                <a:srgbClr val="FF0000"/>
              </a:solidFill>
            </a:endParaRPr>
          </a:p>
          <a:p>
            <a:pPr algn="just"/>
            <a:r>
              <a:rPr lang="fr-FR" sz="2400" dirty="0"/>
              <a:t>  </a:t>
            </a:r>
            <a:r>
              <a:rPr lang="fr-FR" sz="2400" b="1" dirty="0">
                <a:solidFill>
                  <a:srgbClr val="B73FC4"/>
                </a:solidFill>
              </a:rPr>
              <a:t>Des connaissances plus précises en matière juridique</a:t>
            </a:r>
          </a:p>
          <a:p>
            <a:pPr marL="457200" indent="-457200" algn="just">
              <a:buFont typeface="+mj-lt"/>
              <a:buAutoNum type="arabicPeriod"/>
            </a:pPr>
            <a:endParaRPr lang="fr-FR" sz="2400" b="1" dirty="0">
              <a:solidFill>
                <a:srgbClr val="B73FC4"/>
              </a:solidFill>
            </a:endParaRPr>
          </a:p>
          <a:p>
            <a:pPr algn="just"/>
            <a:r>
              <a:rPr lang="fr-FR" sz="2400" dirty="0"/>
              <a:t>  </a:t>
            </a:r>
            <a:r>
              <a:rPr lang="fr-FR" sz="2400" b="1" dirty="0">
                <a:solidFill>
                  <a:srgbClr val="0070C0"/>
                </a:solidFill>
              </a:rPr>
              <a:t>Des connaissances opérationnelles en matière comptable (comprendre le sens </a:t>
            </a:r>
          </a:p>
          <a:p>
            <a:pPr marL="0" indent="0" algn="just">
              <a:buNone/>
            </a:pPr>
            <a:r>
              <a:rPr lang="fr-FR" sz="2400" b="1" dirty="0">
                <a:solidFill>
                  <a:srgbClr val="0070C0"/>
                </a:solidFill>
              </a:rPr>
              <a:t>     des  opérations réalisées).</a:t>
            </a:r>
            <a:endParaRPr lang="fr-FR" b="1" dirty="0">
              <a:solidFill>
                <a:srgbClr val="0070C0"/>
              </a:solidFill>
            </a:endParaRPr>
          </a:p>
        </p:txBody>
      </p:sp>
      <p:sp>
        <p:nvSpPr>
          <p:cNvPr id="11" name="Title 1">
            <a:extLst>
              <a:ext uri="{FF2B5EF4-FFF2-40B4-BE49-F238E27FC236}">
                <a16:creationId xmlns:a16="http://schemas.microsoft.com/office/drawing/2014/main" id="{C77E21ED-1D71-4AC1-BCF8-86BF5698B216}"/>
              </a:ext>
            </a:extLst>
          </p:cNvPr>
          <p:cNvSpPr>
            <a:spLocks noGrp="1"/>
          </p:cNvSpPr>
          <p:nvPr>
            <p:ph type="title"/>
          </p:nvPr>
        </p:nvSpPr>
        <p:spPr>
          <a:xfrm>
            <a:off x="2917371" y="1"/>
            <a:ext cx="7968343" cy="1286937"/>
          </a:xfrm>
        </p:spPr>
        <p:txBody>
          <a:bodyPr>
            <a:normAutofit/>
          </a:bodyPr>
          <a:lstStyle/>
          <a:p>
            <a:r>
              <a:rPr lang="fr-FR" sz="3600" b="1" dirty="0">
                <a:solidFill>
                  <a:schemeClr val="bg1"/>
                </a:solidFill>
                <a:highlight>
                  <a:srgbClr val="FF00FF"/>
                </a:highlight>
                <a:latin typeface="Times New Roman" panose="02020603050405020304" pitchFamily="18" charset="0"/>
                <a:cs typeface="Times New Roman" panose="02020603050405020304" pitchFamily="18" charset="0"/>
              </a:rPr>
              <a:t>L</a:t>
            </a:r>
            <a:r>
              <a:rPr lang="fr-FR" sz="3600" b="1" cap="none" dirty="0">
                <a:solidFill>
                  <a:schemeClr val="bg1"/>
                </a:solidFill>
                <a:highlight>
                  <a:srgbClr val="FF00FF"/>
                </a:highlight>
                <a:latin typeface="Times New Roman" panose="02020603050405020304" pitchFamily="18" charset="0"/>
                <a:cs typeface="Times New Roman" panose="02020603050405020304" pitchFamily="18" charset="0"/>
              </a:rPr>
              <a:t>es</a:t>
            </a:r>
            <a:r>
              <a:rPr lang="fr-FR" sz="3600" b="1" dirty="0">
                <a:solidFill>
                  <a:schemeClr val="bg1"/>
                </a:solidFill>
                <a:highlight>
                  <a:srgbClr val="FF00FF"/>
                </a:highlight>
                <a:latin typeface="Times New Roman" panose="02020603050405020304" pitchFamily="18" charset="0"/>
                <a:cs typeface="Times New Roman" panose="02020603050405020304" pitchFamily="18" charset="0"/>
              </a:rPr>
              <a:t> </a:t>
            </a:r>
            <a:r>
              <a:rPr lang="fr-FR" sz="3600" b="1" cap="none" dirty="0">
                <a:solidFill>
                  <a:schemeClr val="bg1"/>
                </a:solidFill>
                <a:highlight>
                  <a:srgbClr val="FF00FF"/>
                </a:highlight>
                <a:latin typeface="Times New Roman" panose="02020603050405020304" pitchFamily="18" charset="0"/>
                <a:cs typeface="Times New Roman" panose="02020603050405020304" pitchFamily="18" charset="0"/>
              </a:rPr>
              <a:t>attendus du </a:t>
            </a:r>
            <a:r>
              <a:rPr lang="fr-FR" sz="3600" b="1" dirty="0">
                <a:solidFill>
                  <a:schemeClr val="bg1"/>
                </a:solidFill>
                <a:highlight>
                  <a:srgbClr val="FF00FF"/>
                </a:highlight>
                <a:latin typeface="Times New Roman" panose="02020603050405020304" pitchFamily="18" charset="0"/>
                <a:cs typeface="Times New Roman" panose="02020603050405020304" pitchFamily="18" charset="0"/>
              </a:rPr>
              <a:t>Bac Pro </a:t>
            </a:r>
            <a:r>
              <a:rPr lang="fr-FR" sz="3600" b="1" dirty="0" err="1">
                <a:solidFill>
                  <a:schemeClr val="bg1"/>
                </a:solidFill>
                <a:highlight>
                  <a:srgbClr val="FF00FF"/>
                </a:highlight>
                <a:latin typeface="Times New Roman" panose="02020603050405020304" pitchFamily="18" charset="0"/>
                <a:cs typeface="Times New Roman" panose="02020603050405020304" pitchFamily="18" charset="0"/>
              </a:rPr>
              <a:t>AGO</a:t>
            </a:r>
            <a:r>
              <a:rPr lang="fr-FR" sz="3600" b="1" cap="none" dirty="0" err="1">
                <a:solidFill>
                  <a:schemeClr val="bg1"/>
                </a:solidFill>
                <a:highlight>
                  <a:srgbClr val="FF00FF"/>
                </a:highlight>
                <a:latin typeface="Times New Roman" panose="02020603050405020304" pitchFamily="18" charset="0"/>
                <a:cs typeface="Times New Roman" panose="02020603050405020304" pitchFamily="18" charset="0"/>
              </a:rPr>
              <a:t>r</a:t>
            </a:r>
            <a:r>
              <a:rPr lang="fr-FR" sz="3600" b="1" dirty="0" err="1">
                <a:solidFill>
                  <a:schemeClr val="bg1"/>
                </a:solidFill>
                <a:highlight>
                  <a:srgbClr val="FF00FF"/>
                </a:highlight>
                <a:latin typeface="Times New Roman" panose="02020603050405020304" pitchFamily="18" charset="0"/>
                <a:cs typeface="Times New Roman" panose="02020603050405020304" pitchFamily="18" charset="0"/>
              </a:rPr>
              <a:t>A</a:t>
            </a:r>
            <a:endParaRPr lang="en-US" sz="3600" dirty="0">
              <a:solidFill>
                <a:schemeClr val="bg1"/>
              </a:solidFill>
              <a:highlight>
                <a:srgbClr val="FF00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7598018"/>
      </p:ext>
    </p:extLst>
  </p:cSld>
  <p:clrMapOvr>
    <a:masterClrMapping/>
  </p:clrMapOvr>
  <mc:AlternateContent xmlns:mc="http://schemas.openxmlformats.org/markup-compatibility/2006" xmlns:p14="http://schemas.microsoft.com/office/powerpoint/2010/main">
    <mc:Choice Requires="p14">
      <p:transition spd="slow" p14:dur="2000" advClick="0" advTm="5000">
        <p:wheel spokes="1"/>
      </p:transition>
    </mc:Choice>
    <mc:Fallback xmlns="">
      <p:transition spd="slow" advClick="0" advTm="5000">
        <p:wheel spokes="1"/>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D1D7FF"/>
        </a:solidFill>
        <a:effectLst/>
      </p:bgPr>
    </p:bg>
    <p:spTree>
      <p:nvGrpSpPr>
        <p:cNvPr id="1" name=""/>
        <p:cNvGrpSpPr/>
        <p:nvPr/>
      </p:nvGrpSpPr>
      <p:grpSpPr>
        <a:xfrm>
          <a:off x="0" y="0"/>
          <a:ext cx="0" cy="0"/>
          <a:chOff x="0" y="0"/>
          <a:chExt cx="0" cy="0"/>
        </a:xfrm>
      </p:grpSpPr>
      <p:graphicFrame>
        <p:nvGraphicFramePr>
          <p:cNvPr id="13" name="Tableau 6">
            <a:extLst>
              <a:ext uri="{FF2B5EF4-FFF2-40B4-BE49-F238E27FC236}">
                <a16:creationId xmlns:a16="http://schemas.microsoft.com/office/drawing/2014/main" id="{9968E6FC-B270-4089-A443-41C085C9823E}"/>
              </a:ext>
            </a:extLst>
          </p:cNvPr>
          <p:cNvGraphicFramePr>
            <a:graphicFrameLocks noGrp="1"/>
          </p:cNvGraphicFramePr>
          <p:nvPr/>
        </p:nvGraphicFramePr>
        <p:xfrm>
          <a:off x="0" y="394789"/>
          <a:ext cx="12191999" cy="116840"/>
        </p:xfrm>
        <a:graphic>
          <a:graphicData uri="http://schemas.openxmlformats.org/drawingml/2006/table">
            <a:tbl>
              <a:tblPr firstRow="1" bandRow="1">
                <a:tableStyleId>{5C22544A-7EE6-4342-B048-85BDC9FD1C3A}</a:tableStyleId>
              </a:tblPr>
              <a:tblGrid>
                <a:gridCol w="3913071">
                  <a:extLst>
                    <a:ext uri="{9D8B030D-6E8A-4147-A177-3AD203B41FA5}">
                      <a16:colId xmlns:a16="http://schemas.microsoft.com/office/drawing/2014/main" val="484081876"/>
                    </a:ext>
                  </a:extLst>
                </a:gridCol>
                <a:gridCol w="226393">
                  <a:extLst>
                    <a:ext uri="{9D8B030D-6E8A-4147-A177-3AD203B41FA5}">
                      <a16:colId xmlns:a16="http://schemas.microsoft.com/office/drawing/2014/main" val="3103127596"/>
                    </a:ext>
                  </a:extLst>
                </a:gridCol>
                <a:gridCol w="3913071">
                  <a:extLst>
                    <a:ext uri="{9D8B030D-6E8A-4147-A177-3AD203B41FA5}">
                      <a16:colId xmlns:a16="http://schemas.microsoft.com/office/drawing/2014/main" val="1701405443"/>
                    </a:ext>
                  </a:extLst>
                </a:gridCol>
                <a:gridCol w="226393">
                  <a:extLst>
                    <a:ext uri="{9D8B030D-6E8A-4147-A177-3AD203B41FA5}">
                      <a16:colId xmlns:a16="http://schemas.microsoft.com/office/drawing/2014/main" val="3593174751"/>
                    </a:ext>
                  </a:extLst>
                </a:gridCol>
                <a:gridCol w="3913071">
                  <a:extLst>
                    <a:ext uri="{9D8B030D-6E8A-4147-A177-3AD203B41FA5}">
                      <a16:colId xmlns:a16="http://schemas.microsoft.com/office/drawing/2014/main" val="4108466355"/>
                    </a:ext>
                  </a:extLst>
                </a:gridCol>
              </a:tblGrid>
              <a:tr h="0">
                <a:tc>
                  <a:txBody>
                    <a:bodyPr/>
                    <a:lstStyle/>
                    <a:p>
                      <a:endParaRPr lang="fr-FR" sz="100" dirty="0">
                        <a:solidFill>
                          <a:schemeClr val="accent5">
                            <a:lumMod val="50000"/>
                          </a:schemeClr>
                        </a:soli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E7BA2"/>
                    </a:solidFill>
                  </a:tcPr>
                </a:tc>
                <a:tc>
                  <a:txBody>
                    <a:bodyPr/>
                    <a:lstStyle/>
                    <a:p>
                      <a:endParaRPr lang="fr-FR" sz="100" dirty="0">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fr-FR" sz="100" dirty="0">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5CF17"/>
                    </a:solidFill>
                  </a:tcPr>
                </a:tc>
                <a:tc>
                  <a:txBody>
                    <a:bodyPr/>
                    <a:lstStyle/>
                    <a:p>
                      <a:endParaRPr lang="fr-FR" sz="100" dirty="0">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fr-FR" sz="100" dirty="0">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526398527"/>
                  </a:ext>
                </a:extLst>
              </a:tr>
            </a:tbl>
          </a:graphicData>
        </a:graphic>
      </p:graphicFrame>
      <p:sp>
        <p:nvSpPr>
          <p:cNvPr id="14" name="Titre 4">
            <a:extLst>
              <a:ext uri="{FF2B5EF4-FFF2-40B4-BE49-F238E27FC236}">
                <a16:creationId xmlns:a16="http://schemas.microsoft.com/office/drawing/2014/main" id="{F5A582D5-0323-4042-BBDA-73AD2FE72A79}"/>
              </a:ext>
            </a:extLst>
          </p:cNvPr>
          <p:cNvSpPr txBox="1">
            <a:spLocks/>
          </p:cNvSpPr>
          <p:nvPr/>
        </p:nvSpPr>
        <p:spPr>
          <a:xfrm>
            <a:off x="0" y="0"/>
            <a:ext cx="12192000" cy="424543"/>
          </a:xfrm>
          <a:prstGeom prst="rect">
            <a:avLst/>
          </a:prstGeom>
        </p:spPr>
        <p:txBody>
          <a:bodyPr vert="horz" lIns="91440" tIns="45720" rIns="91440" bIns="45720" rtlCol="0" anchor="ctr">
            <a:noAutofit/>
          </a:bodyPr>
          <a:lstStyle>
            <a:lvl1pPr algn="l" defTabSz="457200" rtl="0" eaLnBrk="1" latinLnBrk="0" hangingPunct="1">
              <a:spcBef>
                <a:spcPct val="0"/>
              </a:spcBef>
              <a:buNone/>
              <a:defRPr sz="2000" b="0" kern="1200" cap="all">
                <a:solidFill>
                  <a:schemeClr val="accent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b="1" dirty="0">
                <a:solidFill>
                  <a:srgbClr val="96A523"/>
                </a:solidFill>
                <a:latin typeface="Calibri Light" panose="020F0302020204030204" pitchFamily="34" charset="0"/>
                <a:cs typeface="Calibri Light" panose="020F0302020204030204" pitchFamily="34" charset="0"/>
              </a:rPr>
              <a:t>contexte de l’évolution du Bac PRO GESTION-ADMINISTRATION</a:t>
            </a:r>
          </a:p>
        </p:txBody>
      </p:sp>
      <p:sp>
        <p:nvSpPr>
          <p:cNvPr id="15" name="Rectangle 14">
            <a:extLst>
              <a:ext uri="{FF2B5EF4-FFF2-40B4-BE49-F238E27FC236}">
                <a16:creationId xmlns:a16="http://schemas.microsoft.com/office/drawing/2014/main" id="{EB5E09A2-EBA4-4100-94AD-13AEC94B25F1}"/>
              </a:ext>
            </a:extLst>
          </p:cNvPr>
          <p:cNvSpPr/>
          <p:nvPr/>
        </p:nvSpPr>
        <p:spPr>
          <a:xfrm>
            <a:off x="3883890" y="1500305"/>
            <a:ext cx="6832600" cy="4339650"/>
          </a:xfrm>
          <a:prstGeom prst="rect">
            <a:avLst/>
          </a:prstGeom>
        </p:spPr>
        <p:txBody>
          <a:bodyPr wrap="square">
            <a:spAutoFit/>
          </a:bodyPr>
          <a:lstStyle/>
          <a:p>
            <a:pPr marL="128270" marR="54610" indent="-6350" fontAlgn="base">
              <a:spcBef>
                <a:spcPct val="0"/>
              </a:spcBef>
            </a:pPr>
            <a:endParaRPr lang="fr-FR" sz="1600" b="1" i="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02260" marR="1905" indent="-171450" algn="just" fontAlgn="base">
              <a:spcBef>
                <a:spcPct val="0"/>
              </a:spcBef>
              <a:buFont typeface="Wingdings" panose="05000000000000000000" pitchFamily="2" charset="2"/>
              <a:buChar char="§"/>
            </a:pPr>
            <a:r>
              <a:rPr lang="fr-FR" sz="2000" i="1" dirty="0">
                <a:latin typeface="Times New Roman" panose="02020603050405020304" pitchFamily="18" charset="0"/>
                <a:cs typeface="Times New Roman" panose="02020603050405020304" pitchFamily="18" charset="0"/>
              </a:rPr>
              <a:t>Savoir communiquer dans un contexte social et professionnel,</a:t>
            </a:r>
          </a:p>
          <a:p>
            <a:pPr marL="302260" marR="1905" indent="-171450" algn="just" fontAlgn="base">
              <a:spcBef>
                <a:spcPct val="0"/>
              </a:spcBef>
              <a:buFont typeface="Wingdings" panose="05000000000000000000" pitchFamily="2" charset="2"/>
              <a:buChar char="§"/>
            </a:pPr>
            <a:r>
              <a:rPr lang="fr-FR" sz="2000" i="1" dirty="0">
                <a:latin typeface="Times New Roman" panose="02020603050405020304" pitchFamily="18" charset="0"/>
                <a:cs typeface="Times New Roman" panose="02020603050405020304" pitchFamily="18" charset="0"/>
              </a:rPr>
              <a:t>S’exprimer à l’écrit et à l’oral avec clarté et rigueur selon les situations,</a:t>
            </a:r>
          </a:p>
          <a:p>
            <a:pPr marL="302260" marR="1905" indent="-171450" algn="just" fontAlgn="base">
              <a:spcBef>
                <a:spcPct val="0"/>
              </a:spcBef>
              <a:buFont typeface="Wingdings" panose="05000000000000000000" pitchFamily="2" charset="2"/>
              <a:buChar char="§"/>
            </a:pPr>
            <a:r>
              <a:rPr lang="fr-FR" sz="2000" i="1" dirty="0">
                <a:latin typeface="Times New Roman" panose="02020603050405020304" pitchFamily="18" charset="0"/>
                <a:cs typeface="Times New Roman" panose="02020603050405020304" pitchFamily="18" charset="0"/>
              </a:rPr>
              <a:t>Développer un discours construit, raisonné et argumenté à l’écrit et à l’oral, </a:t>
            </a:r>
          </a:p>
          <a:p>
            <a:pPr marL="302260" marR="1905" indent="-171450" algn="just" fontAlgn="base">
              <a:spcBef>
                <a:spcPct val="0"/>
              </a:spcBef>
              <a:buFont typeface="Wingdings" panose="05000000000000000000" pitchFamily="2" charset="2"/>
              <a:buChar char="§"/>
            </a:pPr>
            <a:r>
              <a:rPr lang="fr-FR" sz="2000" i="1" dirty="0">
                <a:latin typeface="Times New Roman" panose="02020603050405020304" pitchFamily="18" charset="0"/>
                <a:cs typeface="Times New Roman" panose="02020603050405020304" pitchFamily="18" charset="0"/>
              </a:rPr>
              <a:t>Communiquer et entrer en relation avec les autres de manière appropriée (écoute, respect de la pluralité des points de vue, capacité à s’exprimer et débattre).  </a:t>
            </a:r>
          </a:p>
          <a:p>
            <a:pPr marL="302260" marR="1905" indent="-171450" algn="just" fontAlgn="base">
              <a:spcBef>
                <a:spcPct val="0"/>
              </a:spcBef>
              <a:buFont typeface="Wingdings" panose="05000000000000000000" pitchFamily="2" charset="2"/>
              <a:buChar char="§"/>
            </a:pPr>
            <a:r>
              <a:rPr lang="fr-FR" sz="2000" i="1" dirty="0">
                <a:latin typeface="Times New Roman" panose="02020603050405020304" pitchFamily="18" charset="0"/>
                <a:cs typeface="Times New Roman" panose="02020603050405020304" pitchFamily="18" charset="0"/>
              </a:rPr>
              <a:t>Vecteur de l’image de l’organisation, sa maîtrise de l’orthographe, de la grammaire et de la syntaxe est impérative. </a:t>
            </a:r>
          </a:p>
          <a:p>
            <a:pPr marL="302260" marR="1905" indent="-171450" algn="just" fontAlgn="base">
              <a:spcBef>
                <a:spcPct val="0"/>
              </a:spcBef>
              <a:buFont typeface="Wingdings" panose="05000000000000000000" pitchFamily="2" charset="2"/>
              <a:buChar char="§"/>
            </a:pPr>
            <a:r>
              <a:rPr lang="fr-FR" sz="2000" i="1" dirty="0">
                <a:latin typeface="Times New Roman" panose="02020603050405020304" pitchFamily="18" charset="0"/>
                <a:cs typeface="Times New Roman" panose="02020603050405020304" pitchFamily="18" charset="0"/>
              </a:rPr>
              <a:t>Adopter un langage respectant les codes et lexiques adaptés en langue française et éventuellement en langue étrangère. </a:t>
            </a:r>
          </a:p>
        </p:txBody>
      </p:sp>
      <p:sp>
        <p:nvSpPr>
          <p:cNvPr id="16" name="ZoneTexte 15">
            <a:extLst>
              <a:ext uri="{FF2B5EF4-FFF2-40B4-BE49-F238E27FC236}">
                <a16:creationId xmlns:a16="http://schemas.microsoft.com/office/drawing/2014/main" id="{78AAE83B-39D5-448D-B19D-734147E7716D}"/>
              </a:ext>
            </a:extLst>
          </p:cNvPr>
          <p:cNvSpPr txBox="1"/>
          <p:nvPr/>
        </p:nvSpPr>
        <p:spPr>
          <a:xfrm>
            <a:off x="512956" y="819332"/>
            <a:ext cx="9456234" cy="523220"/>
          </a:xfrm>
          <a:prstGeom prst="rect">
            <a:avLst/>
          </a:prstGeom>
          <a:noFill/>
        </p:spPr>
        <p:txBody>
          <a:bodyPr wrap="square">
            <a:spAutoFit/>
          </a:bodyPr>
          <a:lstStyle/>
          <a:p>
            <a:pPr marL="128270" marR="54610" indent="-6350" fontAlgn="base">
              <a:spcBef>
                <a:spcPct val="0"/>
              </a:spcBef>
            </a:pPr>
            <a:r>
              <a:rPr lang="fr-FR" sz="2800" b="1" i="1" dirty="0">
                <a:solidFill>
                  <a:srgbClr val="7030A0"/>
                </a:solidFill>
                <a:latin typeface="Calibri" panose="020F0502020204030204" pitchFamily="34" charset="0"/>
                <a:ea typeface="Calibri" panose="020F0502020204030204" pitchFamily="34" charset="0"/>
                <a:cs typeface="Calibri" panose="020F0502020204030204" pitchFamily="34" charset="0"/>
              </a:rPr>
              <a:t>Maîtrise de compétences langagières et rédactionnelles </a:t>
            </a:r>
          </a:p>
        </p:txBody>
      </p:sp>
      <p:pic>
        <p:nvPicPr>
          <p:cNvPr id="13314" name="Picture 2" descr="Lugares para escribir: lo primero para tener en cuenta">
            <a:extLst>
              <a:ext uri="{FF2B5EF4-FFF2-40B4-BE49-F238E27FC236}">
                <a16:creationId xmlns:a16="http://schemas.microsoft.com/office/drawing/2014/main" id="{388A9664-A077-406B-A477-B0D8344B77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857" y="4512056"/>
            <a:ext cx="233466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2D0A6FED-3372-487C-A89A-29B2B5E0F0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3676" y="2222500"/>
            <a:ext cx="2334659" cy="1612900"/>
          </a:xfrm>
          <a:prstGeom prst="rect">
            <a:avLst/>
          </a:prstGeom>
        </p:spPr>
      </p:pic>
      <p:sp>
        <p:nvSpPr>
          <p:cNvPr id="9" name="Rectangle 8">
            <a:extLst>
              <a:ext uri="{FF2B5EF4-FFF2-40B4-BE49-F238E27FC236}">
                <a16:creationId xmlns:a16="http://schemas.microsoft.com/office/drawing/2014/main" id="{0F86F218-13A7-4CDB-A357-64EA178289B5}"/>
              </a:ext>
            </a:extLst>
          </p:cNvPr>
          <p:cNvSpPr/>
          <p:nvPr/>
        </p:nvSpPr>
        <p:spPr bwMode="auto">
          <a:xfrm>
            <a:off x="261257" y="6204857"/>
            <a:ext cx="990600" cy="435429"/>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4178049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4174</TotalTime>
  <Words>2380</Words>
  <Application>Microsoft Office PowerPoint</Application>
  <PresentationFormat>Grand écran</PresentationFormat>
  <Paragraphs>253</Paragraphs>
  <Slides>21</Slides>
  <Notes>7</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21</vt:i4>
      </vt:variant>
    </vt:vector>
  </HeadingPairs>
  <TitlesOfParts>
    <vt:vector size="29" baseType="lpstr">
      <vt:lpstr>Arial</vt:lpstr>
      <vt:lpstr>Arial Italic</vt:lpstr>
      <vt:lpstr>Calibri</vt:lpstr>
      <vt:lpstr>Calibri Light</vt:lpstr>
      <vt:lpstr>Times New Roman</vt:lpstr>
      <vt:lpstr>Wingdings</vt:lpstr>
      <vt:lpstr>Thème Office</vt:lpstr>
      <vt:lpstr>pages de contenus</vt:lpstr>
      <vt:lpstr>Présentation PowerPoint</vt:lpstr>
      <vt:lpstr>Présentation PowerPoint</vt:lpstr>
      <vt:lpstr>Présentation PowerPoint</vt:lpstr>
      <vt:lpstr>La 2nde Pro G.A.T.L. débouche sur 3 bacs</vt:lpstr>
      <vt:lpstr>Attention, le seul lycée  qui prépare les 3 baccalauréats est :      le lycée des métiers du transport Hélène BOUCHER  de Tremblay en France.  </vt:lpstr>
      <vt:lpstr>          BACCALAURÉAT PROFESSIONNEL AGOrA   Assistance à la Gestion des Organisations et de leurs Activités  </vt:lpstr>
      <vt:lpstr>Présentation PowerPoint</vt:lpstr>
      <vt:lpstr>Les attendus du Bac Pro AGOrA</vt:lpstr>
      <vt:lpstr>Présentation PowerPoint</vt:lpstr>
      <vt:lpstr>Présentation PowerPoint</vt:lpstr>
      <vt:lpstr>Présentation PowerPoint</vt:lpstr>
      <vt:lpstr> Référentiel de compétences : les blocs de compétences spécifiques au bac pro AGOrA</vt:lpstr>
      <vt:lpstr>bloc 1 - Gérer des relations avec les clients,      les usagers et les adhérents</vt:lpstr>
      <vt:lpstr>bloc 2 - Organiser et suivre l’activité de production  (de biens ou de services)</vt:lpstr>
      <vt:lpstr>bloc 3 - Administrer le personnel</vt:lpstr>
      <vt:lpstr>Présentation PowerPoint</vt:lpstr>
      <vt:lpstr>Présentation PowerPoint</vt:lpstr>
      <vt:lpstr>bloc 3 - Administrer le personnel</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ELISABETH STRAUSS</dc:creator>
  <cp:lastModifiedBy>proviseur</cp:lastModifiedBy>
  <cp:revision>73</cp:revision>
  <dcterms:created xsi:type="dcterms:W3CDTF">2021-02-14T10:56:30Z</dcterms:created>
  <dcterms:modified xsi:type="dcterms:W3CDTF">2021-11-26T14:06:06Z</dcterms:modified>
</cp:coreProperties>
</file>